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88" r:id="rId3"/>
    <p:sldId id="289" r:id="rId4"/>
    <p:sldId id="290" r:id="rId5"/>
    <p:sldId id="291" r:id="rId6"/>
    <p:sldId id="292" r:id="rId7"/>
    <p:sldId id="277" r:id="rId8"/>
    <p:sldId id="278" r:id="rId9"/>
    <p:sldId id="296" r:id="rId10"/>
    <p:sldId id="297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12" r:id="rId21"/>
    <p:sldId id="313" r:id="rId22"/>
    <p:sldId id="314" r:id="rId23"/>
    <p:sldId id="315" r:id="rId24"/>
    <p:sldId id="309" r:id="rId25"/>
    <p:sldId id="310" r:id="rId26"/>
    <p:sldId id="311" r:id="rId27"/>
    <p:sldId id="298" r:id="rId28"/>
    <p:sldId id="316" r:id="rId29"/>
    <p:sldId id="317" r:id="rId30"/>
    <p:sldId id="318" r:id="rId31"/>
    <p:sldId id="319" r:id="rId32"/>
    <p:sldId id="320" r:id="rId33"/>
    <p:sldId id="322" r:id="rId34"/>
    <p:sldId id="323" r:id="rId35"/>
    <p:sldId id="321" r:id="rId36"/>
    <p:sldId id="324" r:id="rId37"/>
    <p:sldId id="325" r:id="rId38"/>
    <p:sldId id="326" r:id="rId39"/>
    <p:sldId id="327" r:id="rId40"/>
    <p:sldId id="328" r:id="rId41"/>
    <p:sldId id="299" r:id="rId42"/>
    <p:sldId id="329" r:id="rId43"/>
    <p:sldId id="330" r:id="rId44"/>
    <p:sldId id="33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06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05.665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0,'17901'0,"-17877"0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01.393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0,'4'0,"8"0,7 0,9 0,13 0,9 0,4 0,7 0,5 0,5 0,1 0,12 0,4 0,7 0,13 0,6 0,5 0,-17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06.137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0,'9291'0,"-9231"0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34.272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1,'978'0,"-953"0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37.960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1,'1589'0,"-1568"0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22.384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0,'1680'0,"-1661"0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26.737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1,'3681'0,"-3661"0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53.593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1,'1034'0,"-1016"0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55.943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1,'3'0,"6"0,4 0,4 0,3 0,1 0,1 0,0 0,1 0,-1 0,0 0,0 0,0 0,0 0,-1 0,-3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00.368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1,'1013'0,"-994"0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04.850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1,'2111'0,"-2092"0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19.058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1,'27767'0,"-26581"0,-1168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10.794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0,'2693'0,"-2675"0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8:24:21.617"/>
    </inkml:context>
    <inkml:brush xml:id="br0">
      <inkml:brushProperty name="width" value="0.3" units="cm"/>
      <inkml:brushProperty name="height" value="0.6" units="cm"/>
      <inkml:brushProperty name="color" value="#FF9B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1,'876'0,"-840"0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8:24:30.273"/>
    </inkml:context>
    <inkml:brush xml:id="br0">
      <inkml:brushProperty name="width" value="0.3" units="cm"/>
      <inkml:brushProperty name="height" value="0.6" units="cm"/>
      <inkml:brushProperty name="color" value="#FF9B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1,'897'0,"-854"0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26.729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1,'2391'0,"-1618"0,133 0,19917 0,-20750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36.160"/>
    </inkml:context>
    <inkml:brush xml:id="br0">
      <inkml:brushProperty name="width" value="0.5" units="cm"/>
      <inkml:brushProperty name="height" value="1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1,'13646'0,"-1222"0,-12391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44.185"/>
    </inkml:context>
    <inkml:brush xml:id="br0">
      <inkml:brushProperty name="width" value="0.5" units="cm"/>
      <inkml:brushProperty name="height" value="1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0,'14369'0,"-14347"0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46.584"/>
    </inkml:context>
    <inkml:brush xml:id="br0">
      <inkml:brushProperty name="width" value="0.5" units="cm"/>
      <inkml:brushProperty name="height" value="1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1,'2585'0,"8088"0,-10593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47.337"/>
    </inkml:context>
    <inkml:brush xml:id="br0">
      <inkml:brushProperty name="width" value="0.5" units="cm"/>
      <inkml:brushProperty name="height" value="1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1,'0'0,"4"0,4 0,2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55.457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0,'4'0,"26"0,38 0,48 0,40 0,38 0,26 0,12 0,3 0,-19 0,-25 0,-34 0,-37 0,-27 0,-30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58.345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0,'4719'0,"-4689"0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customXml" Target="../ink/ink9.xml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openxmlformats.org/officeDocument/2006/relationships/image" Target="../media/image27.png"/><Relationship Id="rId4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데이터베이스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강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3200" dirty="0">
                <a:latin typeface="+mj-ea"/>
                <a:ea typeface="+mj-ea"/>
              </a:rPr>
              <a:t>데이터융합</a:t>
            </a:r>
            <a:r>
              <a:rPr lang="en-US" altLang="ko-KR" sz="3200" dirty="0">
                <a:latin typeface="+mj-ea"/>
                <a:ea typeface="+mj-ea"/>
              </a:rPr>
              <a:t>SW</a:t>
            </a:r>
            <a:r>
              <a:rPr lang="ko-KR" altLang="en-US" sz="3200" dirty="0">
                <a:latin typeface="+mj-ea"/>
                <a:ea typeface="+mj-ea"/>
              </a:rPr>
              <a:t>과</a:t>
            </a:r>
            <a:endParaRPr lang="en-US" altLang="ko-KR" sz="3200" dirty="0">
              <a:latin typeface="+mj-ea"/>
              <a:ea typeface="+mj-ea"/>
            </a:endParaRPr>
          </a:p>
          <a:p>
            <a:pPr algn="r"/>
            <a:r>
              <a:rPr lang="en-US" altLang="ko-KR" sz="3200" dirty="0">
                <a:latin typeface="+mj-ea"/>
                <a:ea typeface="+mj-ea"/>
              </a:rPr>
              <a:t>Kopo11</a:t>
            </a:r>
            <a:r>
              <a:rPr lang="ko-KR" altLang="en-US" sz="3200" dirty="0">
                <a:latin typeface="+mj-ea"/>
                <a:ea typeface="+mj-ea"/>
              </a:rPr>
              <a:t> 노을</a:t>
            </a:r>
            <a:endParaRPr lang="en-US" altLang="ko-KR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538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B3B3016-8A18-9B60-084C-564081A6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7" y="378721"/>
            <a:ext cx="6194103" cy="3510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ACB317B-E81C-3852-E21F-97DF23C2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80" y="378721"/>
            <a:ext cx="5287442" cy="414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C9C343-5D6A-AEB0-2E46-02A3CA0CBB80}"/>
              </a:ext>
            </a:extLst>
          </p:cNvPr>
          <p:cNvSpPr txBox="1"/>
          <p:nvPr/>
        </p:nvSpPr>
        <p:spPr>
          <a:xfrm>
            <a:off x="366123" y="5036695"/>
            <a:ext cx="616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examtable</a:t>
            </a:r>
            <a:r>
              <a:rPr lang="ko-KR" altLang="en-US" sz="2000" dirty="0"/>
              <a:t>에 만들어진 </a:t>
            </a:r>
            <a:r>
              <a:rPr lang="ko-KR" altLang="en-US" sz="2000" dirty="0" err="1"/>
              <a:t>트와이스</a:t>
            </a:r>
            <a:r>
              <a:rPr lang="ko-KR" altLang="en-US" sz="2000" dirty="0"/>
              <a:t> 데이터 조회</a:t>
            </a:r>
          </a:p>
        </p:txBody>
      </p:sp>
    </p:spTree>
    <p:extLst>
      <p:ext uri="{BB962C8B-B14F-4D97-AF65-F5344CB8AC3E}">
        <p14:creationId xmlns:p14="http://schemas.microsoft.com/office/powerpoint/2010/main" val="45265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47FDD0-FD5A-8BCC-CF72-BC91E7BFE837}"/>
              </a:ext>
            </a:extLst>
          </p:cNvPr>
          <p:cNvSpPr txBox="1"/>
          <p:nvPr/>
        </p:nvSpPr>
        <p:spPr>
          <a:xfrm>
            <a:off x="366123" y="5186597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JDBC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기본프로그램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4391E38-3541-211C-5A75-BA786607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3" y="357020"/>
            <a:ext cx="8468566" cy="4274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2A5E320-BA3B-D569-BD31-EEAB7B4BA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863" y="357019"/>
            <a:ext cx="2824014" cy="14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A0B8EB-C0D9-BC90-802C-3649BCCB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7" y="333345"/>
            <a:ext cx="8125405" cy="4148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90A25F4-D4B2-150E-F95C-768D7CBF22BE}"/>
              </a:ext>
            </a:extLst>
          </p:cNvPr>
          <p:cNvSpPr txBox="1"/>
          <p:nvPr/>
        </p:nvSpPr>
        <p:spPr>
          <a:xfrm>
            <a:off x="329047" y="4695483"/>
            <a:ext cx="3584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Examtable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3FC58C8-4CE2-D37C-C360-87EDBC17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977" y="345904"/>
            <a:ext cx="3254976" cy="3083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1A29B86-514F-4DE2-1904-95B7A8CD6A90}"/>
              </a:ext>
            </a:extLst>
          </p:cNvPr>
          <p:cNvSpPr txBox="1"/>
          <p:nvPr/>
        </p:nvSpPr>
        <p:spPr>
          <a:xfrm>
            <a:off x="329047" y="5358929"/>
            <a:ext cx="616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databas</a:t>
            </a:r>
            <a:r>
              <a:rPr lang="ko-KR" altLang="en-US" sz="2000" dirty="0"/>
              <a:t>테이블과 테이블 </a:t>
            </a:r>
            <a:r>
              <a:rPr lang="en-US" altLang="ko-KR" sz="2000" dirty="0"/>
              <a:t>field</a:t>
            </a:r>
            <a:r>
              <a:rPr lang="ko-KR" altLang="en-US" sz="2000" dirty="0"/>
              <a:t>들 생성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9583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B26881-CD2B-8BA5-CAFA-8D12D6F26E8D}"/>
              </a:ext>
            </a:extLst>
          </p:cNvPr>
          <p:cNvSpPr txBox="1"/>
          <p:nvPr/>
        </p:nvSpPr>
        <p:spPr>
          <a:xfrm>
            <a:off x="381297" y="4242217"/>
            <a:ext cx="6160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DeleteExam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BF789B6-29F7-3EC7-5B7E-5B2252CC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70" y="477695"/>
            <a:ext cx="3683033" cy="2951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D275924-0265-066F-6F12-9F0AE40C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97" y="346531"/>
            <a:ext cx="7647876" cy="3595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C5CEBEA-D7C1-0224-BAEE-6F96F34A1FC1}"/>
              </a:ext>
            </a:extLst>
          </p:cNvPr>
          <p:cNvSpPr txBox="1"/>
          <p:nvPr/>
        </p:nvSpPr>
        <p:spPr>
          <a:xfrm>
            <a:off x="381297" y="4919325"/>
            <a:ext cx="7746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아직 테이블 </a:t>
            </a:r>
            <a:r>
              <a:rPr lang="en-US" altLang="ko-KR" sz="2000" dirty="0"/>
              <a:t>field</a:t>
            </a:r>
            <a:r>
              <a:rPr lang="ko-KR" altLang="en-US" sz="2000" dirty="0"/>
              <a:t>만 만들어 놓고 값을 </a:t>
            </a:r>
            <a:r>
              <a:rPr lang="ko-KR" altLang="en-US" sz="2000" dirty="0" err="1"/>
              <a:t>입력한게</a:t>
            </a:r>
            <a:r>
              <a:rPr lang="ko-KR" altLang="en-US" sz="2000" dirty="0"/>
              <a:t> 없어서 </a:t>
            </a:r>
            <a:r>
              <a:rPr lang="ko-KR" altLang="en-US" sz="2000" dirty="0" err="1"/>
              <a:t>비어있다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Delete : </a:t>
            </a:r>
            <a:r>
              <a:rPr lang="ko-KR" altLang="en-US" sz="2000" dirty="0"/>
              <a:t>테이블안의 내용을 전체 삭제해 주는 명령어</a:t>
            </a:r>
          </a:p>
        </p:txBody>
      </p:sp>
    </p:spTree>
    <p:extLst>
      <p:ext uri="{BB962C8B-B14F-4D97-AF65-F5344CB8AC3E}">
        <p14:creationId xmlns:p14="http://schemas.microsoft.com/office/powerpoint/2010/main" val="220013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B1A22E-C505-FACF-447B-3FBD2551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6" y="323126"/>
            <a:ext cx="8478433" cy="4772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E37B8-6398-F492-FDBD-40BF44665DF9}"/>
              </a:ext>
            </a:extLst>
          </p:cNvPr>
          <p:cNvSpPr txBox="1"/>
          <p:nvPr/>
        </p:nvSpPr>
        <p:spPr>
          <a:xfrm>
            <a:off x="342776" y="5231568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InsertExam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98C4A3-8CFE-B652-B259-FB346B00537D}"/>
              </a:ext>
            </a:extLst>
          </p:cNvPr>
          <p:cNvSpPr txBox="1"/>
          <p:nvPr/>
        </p:nvSpPr>
        <p:spPr>
          <a:xfrm>
            <a:off x="342776" y="5816343"/>
            <a:ext cx="8966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Insert : </a:t>
            </a:r>
            <a:r>
              <a:rPr lang="ko-KR" altLang="en-US" sz="2000" dirty="0"/>
              <a:t>쿼리에서 값을 입력해 주는 명령어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C5BBB6C-DB35-53BE-CD63-182827F6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209" y="403432"/>
            <a:ext cx="3028015" cy="22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9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680064-A7BC-B408-1F4E-9D1D808F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" y="370057"/>
            <a:ext cx="7411633" cy="5016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49D853-04FC-B0AF-61C5-783234E50FF3}"/>
              </a:ext>
            </a:extLst>
          </p:cNvPr>
          <p:cNvSpPr txBox="1"/>
          <p:nvPr/>
        </p:nvSpPr>
        <p:spPr>
          <a:xfrm>
            <a:off x="338281" y="5386529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SelectExam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1925234-591C-F1F6-B5E4-549B4682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77" y="370057"/>
            <a:ext cx="3991241" cy="2552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5D0D0DE-08B4-2023-F2E4-A570A6F1A181}"/>
              </a:ext>
            </a:extLst>
          </p:cNvPr>
          <p:cNvSpPr txBox="1"/>
          <p:nvPr/>
        </p:nvSpPr>
        <p:spPr>
          <a:xfrm>
            <a:off x="338281" y="6087833"/>
            <a:ext cx="8966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Select : </a:t>
            </a:r>
            <a:r>
              <a:rPr lang="ko-KR" altLang="en-US" sz="2000" dirty="0"/>
              <a:t>쿼리에서 저장된 값을 조회해 주는 명령어</a:t>
            </a:r>
          </a:p>
        </p:txBody>
      </p:sp>
    </p:spTree>
    <p:extLst>
      <p:ext uri="{BB962C8B-B14F-4D97-AF65-F5344CB8AC3E}">
        <p14:creationId xmlns:p14="http://schemas.microsoft.com/office/powerpoint/2010/main" val="193895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7D654E-4AC7-698A-9A45-5F8E5572FDE3}"/>
              </a:ext>
            </a:extLst>
          </p:cNvPr>
          <p:cNvSpPr txBox="1"/>
          <p:nvPr/>
        </p:nvSpPr>
        <p:spPr>
          <a:xfrm>
            <a:off x="7519458" y="375811"/>
            <a:ext cx="3828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Freewifi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9187FA9-AF4D-91ED-E977-C18262AC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99" y="5871540"/>
            <a:ext cx="11499426" cy="488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AA5B339-6191-82A0-55D4-0B84B4A30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99" y="340764"/>
            <a:ext cx="6551281" cy="55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8D6A510-9B56-EEB3-028E-22371AC2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3" y="329783"/>
            <a:ext cx="5325539" cy="6217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AC5D6-34F7-68F5-77CB-1C4CE2BDFFAA}"/>
              </a:ext>
            </a:extLst>
          </p:cNvPr>
          <p:cNvSpPr txBox="1"/>
          <p:nvPr/>
        </p:nvSpPr>
        <p:spPr>
          <a:xfrm>
            <a:off x="5666282" y="329783"/>
            <a:ext cx="3828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Freewifi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64BD44-B9D8-8E24-CE3C-302629B3DFBC}"/>
              </a:ext>
            </a:extLst>
          </p:cNvPr>
          <p:cNvSpPr txBox="1"/>
          <p:nvPr/>
        </p:nvSpPr>
        <p:spPr>
          <a:xfrm>
            <a:off x="5666282" y="914558"/>
            <a:ext cx="618497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실습</a:t>
            </a:r>
            <a:r>
              <a:rPr lang="en-US" altLang="ko-KR" sz="2000" b="1" dirty="0">
                <a:latin typeface="+mj-ea"/>
                <a:ea typeface="+mj-ea"/>
              </a:rPr>
              <a:t>2) </a:t>
            </a:r>
            <a:r>
              <a:rPr lang="ko-KR" altLang="en-US" sz="2000" b="1" dirty="0">
                <a:latin typeface="+mj-ea"/>
                <a:ea typeface="+mj-ea"/>
              </a:rPr>
              <a:t>오류수정 부분</a:t>
            </a: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476</a:t>
            </a:r>
            <a:r>
              <a:rPr lang="ko-KR" altLang="en-US" dirty="0">
                <a:latin typeface="+mj-ea"/>
                <a:ea typeface="+mj-ea"/>
              </a:rPr>
              <a:t>번째 항목 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Data too long for column '</a:t>
            </a:r>
            <a:r>
              <a:rPr lang="en-US" altLang="ko-KR" sz="1600" dirty="0" err="1">
                <a:latin typeface="+mj-ea"/>
                <a:ea typeface="+mj-ea"/>
              </a:rPr>
              <a:t>inst_place_detail</a:t>
            </a:r>
            <a:r>
              <a:rPr lang="en-US" altLang="ko-KR" sz="1600" dirty="0">
                <a:latin typeface="+mj-ea"/>
                <a:ea typeface="+mj-ea"/>
              </a:rPr>
              <a:t>' at row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ea"/>
                <a:ea typeface="+mj-ea"/>
              </a:rPr>
              <a:t>inst_place_detail</a:t>
            </a:r>
            <a:r>
              <a:rPr lang="en-US" altLang="ko-KR" sz="1600" dirty="0">
                <a:latin typeface="+mj-ea"/>
                <a:ea typeface="+mj-ea"/>
              </a:rPr>
              <a:t> varchar(50)-&gt;</a:t>
            </a:r>
            <a:r>
              <a:rPr lang="en-US" altLang="ko-KR" sz="1600" dirty="0" err="1">
                <a:latin typeface="+mj-ea"/>
                <a:ea typeface="+mj-ea"/>
              </a:rPr>
              <a:t>inst_place_detail</a:t>
            </a:r>
            <a:r>
              <a:rPr lang="en-US" altLang="ko-KR" sz="1600" dirty="0">
                <a:latin typeface="+mj-ea"/>
                <a:ea typeface="+mj-ea"/>
              </a:rPr>
              <a:t> varchar(200)</a:t>
            </a:r>
            <a:r>
              <a:rPr lang="ko-KR" altLang="en-US" sz="1600" dirty="0">
                <a:latin typeface="+mj-ea"/>
                <a:ea typeface="+mj-ea"/>
              </a:rPr>
              <a:t>으로 변경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12272</a:t>
            </a:r>
            <a:r>
              <a:rPr lang="ko-KR" altLang="en-US" sz="1600" dirty="0">
                <a:latin typeface="+mj-ea"/>
                <a:ea typeface="+mj-ea"/>
              </a:rPr>
              <a:t>번째 항목 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Data truncation: Data too long for column '</a:t>
            </a:r>
            <a:r>
              <a:rPr lang="en-US" altLang="ko-KR" sz="1600" dirty="0" err="1">
                <a:latin typeface="+mj-ea"/>
                <a:ea typeface="+mj-ea"/>
              </a:rPr>
              <a:t>wifi_ssid</a:t>
            </a:r>
            <a:r>
              <a:rPr lang="en-US" altLang="ko-KR" sz="1600" dirty="0">
                <a:latin typeface="+mj-ea"/>
                <a:ea typeface="+mj-ea"/>
              </a:rPr>
              <a:t>' at row1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ea"/>
                <a:ea typeface="+mj-ea"/>
              </a:rPr>
              <a:t>wifi_ssid</a:t>
            </a:r>
            <a:r>
              <a:rPr lang="en-US" altLang="ko-KR" sz="1600" dirty="0">
                <a:latin typeface="+mj-ea"/>
                <a:ea typeface="+mj-ea"/>
              </a:rPr>
              <a:t> varchar(50) -&gt; </a:t>
            </a:r>
            <a:r>
              <a:rPr lang="en-US" altLang="ko-KR" sz="1600" dirty="0" err="1">
                <a:latin typeface="+mj-ea"/>
                <a:ea typeface="+mj-ea"/>
              </a:rPr>
              <a:t>wifi_ssid</a:t>
            </a:r>
            <a:r>
              <a:rPr lang="en-US" altLang="ko-KR" sz="1600" dirty="0">
                <a:latin typeface="+mj-ea"/>
                <a:ea typeface="+mj-ea"/>
              </a:rPr>
              <a:t> varchar(200)</a:t>
            </a:r>
            <a:r>
              <a:rPr lang="ko-KR" altLang="en-US" sz="1600" dirty="0">
                <a:latin typeface="+mj-ea"/>
                <a:ea typeface="+mj-ea"/>
              </a:rPr>
              <a:t>으로 변경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실습</a:t>
            </a:r>
            <a:r>
              <a:rPr lang="en-US" altLang="ko-KR" sz="2000" b="1" dirty="0">
                <a:latin typeface="+mj-ea"/>
                <a:ea typeface="+mj-ea"/>
              </a:rPr>
              <a:t>3,4) </a:t>
            </a:r>
            <a:r>
              <a:rPr lang="ko-KR" altLang="en-US" sz="2000" b="1" dirty="0">
                <a:latin typeface="+mj-ea"/>
                <a:ea typeface="+mj-ea"/>
              </a:rPr>
              <a:t>프라이머리키</a:t>
            </a:r>
            <a:r>
              <a:rPr lang="en-US" altLang="ko-KR" sz="2000" b="1" dirty="0">
                <a:latin typeface="+mj-ea"/>
                <a:ea typeface="+mj-ea"/>
              </a:rPr>
              <a:t>, Data</a:t>
            </a:r>
            <a:r>
              <a:rPr lang="ko-KR" altLang="en-US" sz="2000" b="1" dirty="0">
                <a:latin typeface="+mj-ea"/>
                <a:ea typeface="+mj-ea"/>
              </a:rPr>
              <a:t>형태의 필드 고치기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number Int field </a:t>
            </a:r>
            <a:r>
              <a:rPr lang="ko-KR" altLang="en-US" sz="1600" dirty="0">
                <a:latin typeface="+mj-ea"/>
                <a:ea typeface="+mj-ea"/>
              </a:rPr>
              <a:t>추가 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프라이머리키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등록하고 중복을 관리하기 위해 생성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Incorrect date value: '' for column '</a:t>
            </a:r>
            <a:r>
              <a:rPr lang="en-US" altLang="ko-KR" sz="1600" dirty="0" err="1">
                <a:latin typeface="+mj-ea"/>
                <a:ea typeface="+mj-ea"/>
              </a:rPr>
              <a:t>inst_date</a:t>
            </a:r>
            <a:r>
              <a:rPr lang="en-US" altLang="ko-KR" sz="1600" dirty="0">
                <a:latin typeface="+mj-ea"/>
                <a:ea typeface="+mj-ea"/>
              </a:rPr>
              <a:t>' at row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ea"/>
                <a:ea typeface="+mj-ea"/>
              </a:rPr>
              <a:t>inst_date</a:t>
            </a:r>
            <a:r>
              <a:rPr lang="en-US" altLang="ko-KR" sz="1600" dirty="0">
                <a:latin typeface="+mj-ea"/>
                <a:ea typeface="+mj-ea"/>
              </a:rPr>
              <a:t> varchar(50) -&gt; </a:t>
            </a:r>
            <a:r>
              <a:rPr lang="en-US" altLang="ko-KR" sz="1600" dirty="0" err="1">
                <a:latin typeface="+mj-ea"/>
                <a:ea typeface="+mj-ea"/>
              </a:rPr>
              <a:t>inst_date</a:t>
            </a:r>
            <a:r>
              <a:rPr lang="en-US" altLang="ko-KR" sz="1600" dirty="0">
                <a:latin typeface="+mj-ea"/>
                <a:ea typeface="+mj-ea"/>
              </a:rPr>
              <a:t> date </a:t>
            </a:r>
            <a:r>
              <a:rPr lang="ko-KR" altLang="en-US" sz="1600" dirty="0">
                <a:latin typeface="+mj-ea"/>
                <a:ea typeface="+mj-ea"/>
              </a:rPr>
              <a:t>타입변경이 오류가 발생했다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엑셀에서 날짜정보들 </a:t>
            </a:r>
            <a:r>
              <a:rPr lang="en-US" altLang="ko-KR" sz="1600" dirty="0" err="1">
                <a:latin typeface="+mj-ea"/>
                <a:ea typeface="+mj-ea"/>
              </a:rPr>
              <a:t>yyyy</a:t>
            </a:r>
            <a:r>
              <a:rPr lang="en-US" altLang="ko-KR" sz="1600" dirty="0">
                <a:latin typeface="+mj-ea"/>
                <a:ea typeface="+mj-ea"/>
              </a:rPr>
              <a:t>-MM-dd</a:t>
            </a:r>
            <a:r>
              <a:rPr lang="ko-KR" altLang="en-US" sz="1600" dirty="0">
                <a:latin typeface="+mj-ea"/>
                <a:ea typeface="+mj-ea"/>
              </a:rPr>
              <a:t> 형태에 맞게 변경해서 오류를 해결했다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  <a:p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076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B03E51-9114-C9EA-7421-2640C56F90FA}"/>
              </a:ext>
            </a:extLst>
          </p:cNvPr>
          <p:cNvSpPr txBox="1"/>
          <p:nvPr/>
        </p:nvSpPr>
        <p:spPr>
          <a:xfrm>
            <a:off x="314794" y="284971"/>
            <a:ext cx="1152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프라이머리키 적용 시키기 전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07B3DB-0DE2-9295-E114-C6ADADB2B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" y="726304"/>
            <a:ext cx="3137361" cy="2524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85C5C6C-99ED-8511-0F4A-D01BA956BEFB}"/>
              </a:ext>
            </a:extLst>
          </p:cNvPr>
          <p:cNvSpPr txBox="1"/>
          <p:nvPr/>
        </p:nvSpPr>
        <p:spPr>
          <a:xfrm>
            <a:off x="307299" y="3318955"/>
            <a:ext cx="1152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프라이머리키 적용 시킨 후  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40F2E54-9B57-6D29-925B-10DEEE67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05" y="3596999"/>
            <a:ext cx="6125430" cy="29341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A1052D9-E41E-5CAD-E6A0-16C234D02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53" y="326892"/>
            <a:ext cx="6144482" cy="28388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8869C5E-C1B4-8C0A-94EE-EEC83A08D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71" y="3787283"/>
            <a:ext cx="3229249" cy="2615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xmlns="" id="{E0EC8575-458C-50A8-9361-08EC92F4E279}"/>
                  </a:ext>
                </a:extLst>
              </p14:cNvPr>
              <p14:cNvContentPartPr/>
              <p14:nvPr/>
            </p14:nvContentPartPr>
            <p14:xfrm>
              <a:off x="853708" y="3149386"/>
              <a:ext cx="32868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0EC8575-458C-50A8-9361-08EC92F4E2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068" y="3041746"/>
                <a:ext cx="436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xmlns="" id="{DAE684BD-37F6-DAE3-25C2-4F97ADFBB03C}"/>
                  </a:ext>
                </a:extLst>
              </p14:cNvPr>
              <p14:cNvContentPartPr/>
              <p14:nvPr/>
            </p14:nvContentPartPr>
            <p14:xfrm>
              <a:off x="752520" y="6316115"/>
              <a:ext cx="3387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AE684BD-37F6-DAE3-25C2-4F97ADFBB0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520" y="6208475"/>
                <a:ext cx="4464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53739E6F-B69B-4AAB-5F72-675453D39396}"/>
              </a:ext>
            </a:extLst>
          </p:cNvPr>
          <p:cNvSpPr/>
          <p:nvPr/>
        </p:nvSpPr>
        <p:spPr>
          <a:xfrm>
            <a:off x="4482059" y="498624"/>
            <a:ext cx="73451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D8D1B886-C95B-B790-C6F9-3F883D9E5477}"/>
              </a:ext>
            </a:extLst>
          </p:cNvPr>
          <p:cNvSpPr/>
          <p:nvPr/>
        </p:nvSpPr>
        <p:spPr>
          <a:xfrm>
            <a:off x="4482059" y="3587228"/>
            <a:ext cx="73451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156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E2CAE4-AE6A-7507-A8C5-374C004D80B7}"/>
              </a:ext>
            </a:extLst>
          </p:cNvPr>
          <p:cNvSpPr txBox="1"/>
          <p:nvPr/>
        </p:nvSpPr>
        <p:spPr>
          <a:xfrm>
            <a:off x="7060367" y="367258"/>
            <a:ext cx="3828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Freewifi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41447C0-C349-06CA-D268-9632BDC8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20" y="2819468"/>
            <a:ext cx="5231567" cy="367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AF6F01-D7C0-4BA8-8681-EC63BB43BE30}"/>
              </a:ext>
            </a:extLst>
          </p:cNvPr>
          <p:cNvSpPr txBox="1"/>
          <p:nvPr/>
        </p:nvSpPr>
        <p:spPr>
          <a:xfrm>
            <a:off x="6460316" y="2279105"/>
            <a:ext cx="502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Freewifi</a:t>
            </a:r>
            <a:r>
              <a:rPr lang="en-US" altLang="ko-KR" sz="2000" dirty="0"/>
              <a:t> </a:t>
            </a:r>
            <a:r>
              <a:rPr lang="ko-KR" altLang="en-US" sz="2000" dirty="0"/>
              <a:t>최단거리 구하는 코드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216A146-2616-3A5E-557E-73501171D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9" y="367258"/>
            <a:ext cx="5957159" cy="61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3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779E2D0-0631-9BF9-0256-2E301B6E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6" y="318655"/>
            <a:ext cx="10333561" cy="4628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51B36FE-0AC1-ADB1-5F58-0A5CE1AEB8AD}"/>
              </a:ext>
            </a:extLst>
          </p:cNvPr>
          <p:cNvSpPr txBox="1"/>
          <p:nvPr/>
        </p:nvSpPr>
        <p:spPr>
          <a:xfrm>
            <a:off x="339436" y="5261548"/>
            <a:ext cx="9134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select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host,user,plugin,authentication_string</a:t>
            </a:r>
            <a:r>
              <a:rPr lang="en-US" altLang="ko-KR" dirty="0">
                <a:latin typeface="+mj-ea"/>
                <a:ea typeface="+mj-ea"/>
              </a:rPr>
              <a:t> from </a:t>
            </a:r>
            <a:r>
              <a:rPr lang="en-US" altLang="ko-KR" dirty="0" err="1">
                <a:latin typeface="+mj-ea"/>
                <a:ea typeface="+mj-ea"/>
              </a:rPr>
              <a:t>mysql.user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mysql.user</a:t>
            </a:r>
            <a:r>
              <a:rPr lang="ko-KR" altLang="en-US" dirty="0">
                <a:latin typeface="+mj-ea"/>
                <a:ea typeface="+mj-ea"/>
              </a:rPr>
              <a:t>에 있는 사용자 정보를 찾아본다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7125B5BA-9CC1-E806-7F3B-601AB8D7149F}"/>
                  </a:ext>
                </a:extLst>
              </p14:cNvPr>
              <p14:cNvContentPartPr/>
              <p14:nvPr/>
            </p14:nvContentPartPr>
            <p14:xfrm>
              <a:off x="1107818" y="445344"/>
              <a:ext cx="6453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125B5BA-9CC1-E806-7F3B-601AB8D714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818" y="337344"/>
                <a:ext cx="6561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E35FEEB-8926-5E1A-2FD8-97D60A4D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9" y="345548"/>
            <a:ext cx="7487838" cy="5296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53A71D-4C44-2EE2-1661-71EABF4C54D9}"/>
              </a:ext>
            </a:extLst>
          </p:cNvPr>
          <p:cNvSpPr txBox="1"/>
          <p:nvPr/>
        </p:nvSpPr>
        <p:spPr>
          <a:xfrm>
            <a:off x="7943770" y="345548"/>
            <a:ext cx="43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ParkingStation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C8BB7DC-18F5-3744-E12D-856352B9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9" y="5642040"/>
            <a:ext cx="11603069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D0CEAE5-3C0A-1265-9B22-7FA4A4BA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20" y="306467"/>
            <a:ext cx="5149622" cy="29115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6970E4-F206-54B2-96BD-A0192BED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20" y="3217985"/>
            <a:ext cx="5149622" cy="3271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587F10-1924-30D4-EDDF-C1D62CF31653}"/>
              </a:ext>
            </a:extLst>
          </p:cNvPr>
          <p:cNvSpPr txBox="1"/>
          <p:nvPr/>
        </p:nvSpPr>
        <p:spPr>
          <a:xfrm>
            <a:off x="6096000" y="306467"/>
            <a:ext cx="43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ParkingStation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7048A63-C831-AA4D-6A1E-4A04802F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358" y="3259423"/>
            <a:ext cx="4805608" cy="32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7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11921D6-A7B7-AD6A-8267-78750610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5" y="244192"/>
            <a:ext cx="6050214" cy="3908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2F0BB9-F9D8-AF62-1352-34C97BD34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5" y="4143069"/>
            <a:ext cx="6050214" cy="2470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4A4BEC0-7A72-B62D-B69D-BD860AD00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542" y="3801523"/>
            <a:ext cx="5153943" cy="2812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A751B1-F585-49D4-6302-DF076924A7FD}"/>
              </a:ext>
            </a:extLst>
          </p:cNvPr>
          <p:cNvSpPr txBox="1"/>
          <p:nvPr/>
        </p:nvSpPr>
        <p:spPr>
          <a:xfrm>
            <a:off x="6669542" y="3294244"/>
            <a:ext cx="502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ParkingStation</a:t>
            </a:r>
            <a:r>
              <a:rPr lang="en-US" altLang="ko-KR" sz="2000" dirty="0"/>
              <a:t> </a:t>
            </a:r>
            <a:r>
              <a:rPr lang="ko-KR" altLang="en-US" sz="2000" dirty="0"/>
              <a:t>최단거리 구하는 코드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4472945-11A3-D3C2-FF40-6B9D8162F354}"/>
              </a:ext>
            </a:extLst>
          </p:cNvPr>
          <p:cNvSpPr txBox="1"/>
          <p:nvPr/>
        </p:nvSpPr>
        <p:spPr>
          <a:xfrm>
            <a:off x="6669542" y="244192"/>
            <a:ext cx="43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ParkingStation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282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3BEA05-153E-1722-1E0C-69D96544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87" y="326954"/>
            <a:ext cx="7545835" cy="5116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43B942-9DAF-9D3D-5FDD-3B498FD85C4D}"/>
              </a:ext>
            </a:extLst>
          </p:cNvPr>
          <p:cNvSpPr txBox="1"/>
          <p:nvPr/>
        </p:nvSpPr>
        <p:spPr>
          <a:xfrm>
            <a:off x="8143854" y="32695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성적표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316EC80-259C-3288-E97A-1D367B70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7" y="5443652"/>
            <a:ext cx="5571779" cy="117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6143265" y="5730797"/>
            <a:ext cx="4498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table field </a:t>
            </a:r>
            <a:r>
              <a:rPr lang="ko-KR" altLang="en-US" sz="2000" dirty="0">
                <a:latin typeface="+mj-ea"/>
                <a:ea typeface="+mj-ea"/>
              </a:rPr>
              <a:t>생성 확인</a:t>
            </a:r>
          </a:p>
        </p:txBody>
      </p:sp>
    </p:spTree>
    <p:extLst>
      <p:ext uri="{BB962C8B-B14F-4D97-AF65-F5344CB8AC3E}">
        <p14:creationId xmlns:p14="http://schemas.microsoft.com/office/powerpoint/2010/main" val="524038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0C34FF0-F922-D93C-69A4-B797F2DEF8C7}"/>
              </a:ext>
            </a:extLst>
          </p:cNvPr>
          <p:cNvSpPr txBox="1"/>
          <p:nvPr/>
        </p:nvSpPr>
        <p:spPr>
          <a:xfrm>
            <a:off x="6953007" y="318977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성적표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D8C43D4-2C04-C3C8-E818-EDE9D79D4250}"/>
              </a:ext>
            </a:extLst>
          </p:cNvPr>
          <p:cNvSpPr txBox="1"/>
          <p:nvPr/>
        </p:nvSpPr>
        <p:spPr>
          <a:xfrm>
            <a:off x="6953007" y="1087678"/>
            <a:ext cx="8208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1000</a:t>
            </a:r>
            <a:r>
              <a:rPr lang="ko-KR" altLang="en-US" sz="2000" dirty="0">
                <a:latin typeface="+mj-ea"/>
                <a:ea typeface="+mj-ea"/>
              </a:rPr>
              <a:t>건 입력 시작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01EFA67-A7FC-73B0-D758-EBFD0693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0" y="318977"/>
            <a:ext cx="6619668" cy="62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7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CA3F5B-204C-3479-BB1A-69B5B122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7" y="349389"/>
            <a:ext cx="2822851" cy="31531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A70EC48-A320-9990-B197-77A7F814C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99" y="349389"/>
            <a:ext cx="2806260" cy="3153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08B548-F977-D4AB-B324-75CC41BBE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444" y="349389"/>
            <a:ext cx="2824490" cy="3153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A60C1F4-1B13-0EC9-5267-5A1226EB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934" y="349389"/>
            <a:ext cx="2755061" cy="31531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E795197-2FDF-FF78-E60E-7D17E3CAD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47" y="3830879"/>
            <a:ext cx="2876951" cy="2343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8CD64F9-6804-A782-169A-C583D15EF7D9}"/>
              </a:ext>
            </a:extLst>
          </p:cNvPr>
          <p:cNvSpPr txBox="1"/>
          <p:nvPr/>
        </p:nvSpPr>
        <p:spPr>
          <a:xfrm>
            <a:off x="3524459" y="3830878"/>
            <a:ext cx="8208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1000</a:t>
            </a:r>
            <a:r>
              <a:rPr lang="ko-KR" altLang="en-US" sz="2000" dirty="0">
                <a:latin typeface="+mj-ea"/>
                <a:ea typeface="+mj-ea"/>
              </a:rPr>
              <a:t>건 입력 확인 완료</a:t>
            </a:r>
          </a:p>
        </p:txBody>
      </p:sp>
    </p:spTree>
    <p:extLst>
      <p:ext uri="{BB962C8B-B14F-4D97-AF65-F5344CB8AC3E}">
        <p14:creationId xmlns:p14="http://schemas.microsoft.com/office/powerpoint/2010/main" val="2632471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4882F7-64C2-B3EB-F100-076041200665}"/>
              </a:ext>
            </a:extLst>
          </p:cNvPr>
          <p:cNvSpPr txBox="1"/>
          <p:nvPr/>
        </p:nvSpPr>
        <p:spPr>
          <a:xfrm>
            <a:off x="7301592" y="30455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성적표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467196-13FA-6D22-4D4F-D63A469D520F}"/>
              </a:ext>
            </a:extLst>
          </p:cNvPr>
          <p:cNvSpPr txBox="1"/>
          <p:nvPr/>
        </p:nvSpPr>
        <p:spPr>
          <a:xfrm>
            <a:off x="7301592" y="1487747"/>
            <a:ext cx="4730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개인별 성적 조회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학번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이름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국어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영어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수학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합계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평균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302016B-C62D-854C-B4DC-B5D52739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8" y="304553"/>
            <a:ext cx="6901855" cy="2498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E234595-7795-6B28-4DFE-76BB0DA4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8" y="2803361"/>
            <a:ext cx="6901855" cy="37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4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F160B5-BEEE-1E85-7BA2-0CCD5F87B781}"/>
              </a:ext>
            </a:extLst>
          </p:cNvPr>
          <p:cNvSpPr txBox="1"/>
          <p:nvPr/>
        </p:nvSpPr>
        <p:spPr>
          <a:xfrm>
            <a:off x="324398" y="5301645"/>
            <a:ext cx="4730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개인별 성적 조회 확인 완료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학번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이름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국어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영어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수학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합계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평균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638E66D-923D-8146-B7F8-9E5052FE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9" y="304800"/>
            <a:ext cx="2482970" cy="49707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1712551-B33D-892D-A018-54399EF6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69" y="304800"/>
            <a:ext cx="2357629" cy="49707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2136690-60CD-4DD5-5238-2B712D99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98" y="304800"/>
            <a:ext cx="2308731" cy="49707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D9929039-70F3-FDD1-6419-465FBFCB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729" y="304800"/>
            <a:ext cx="2458513" cy="49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2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5D79CF-4179-0A77-F07B-BA42F4A5E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7" y="2417954"/>
            <a:ext cx="6094885" cy="40588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7A65911-6078-F591-A8E5-E672B5488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57" y="362244"/>
            <a:ext cx="6094885" cy="205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6659908" y="36224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성적표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F7D58C-FF6C-9CCE-C8E0-49A11FA83140}"/>
              </a:ext>
            </a:extLst>
          </p:cNvPr>
          <p:cNvSpPr txBox="1"/>
          <p:nvPr/>
        </p:nvSpPr>
        <p:spPr>
          <a:xfrm>
            <a:off x="6659908" y="1166905"/>
            <a:ext cx="4730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30</a:t>
            </a:r>
            <a:r>
              <a:rPr lang="ko-KR" altLang="en-US" sz="2000" dirty="0">
                <a:latin typeface="+mj-ea"/>
                <a:ea typeface="+mj-ea"/>
              </a:rPr>
              <a:t>명씩 </a:t>
            </a:r>
            <a:r>
              <a:rPr lang="en-US" altLang="ko-KR" sz="2000" dirty="0">
                <a:latin typeface="+mj-ea"/>
                <a:ea typeface="+mj-ea"/>
              </a:rPr>
              <a:t>page</a:t>
            </a:r>
            <a:r>
              <a:rPr lang="ko-KR" altLang="en-US" sz="2000" dirty="0">
                <a:latin typeface="+mj-ea"/>
                <a:ea typeface="+mj-ea"/>
              </a:rPr>
              <a:t>별로 구분 조회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학번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이름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국어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영어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수학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합계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평균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headPrint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linePrint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totalPrint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page</a:t>
            </a:r>
            <a:r>
              <a:rPr lang="ko-KR" altLang="en-US" sz="2000" dirty="0">
                <a:latin typeface="+mj-ea"/>
                <a:ea typeface="+mj-ea"/>
              </a:rPr>
              <a:t> 합계 평균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누적 합계 평균 </a:t>
            </a:r>
          </a:p>
        </p:txBody>
      </p:sp>
    </p:spTree>
    <p:extLst>
      <p:ext uri="{BB962C8B-B14F-4D97-AF65-F5344CB8AC3E}">
        <p14:creationId xmlns:p14="http://schemas.microsoft.com/office/powerpoint/2010/main" val="2863382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FC95037-C19D-1852-B6FD-1B0B0BF3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36884"/>
            <a:ext cx="7078627" cy="619463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45049" y="336883"/>
            <a:ext cx="4087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</a:rPr>
              <a:t>page</a:t>
            </a:r>
            <a:r>
              <a:rPr lang="ko-KR" altLang="en-US" dirty="0">
                <a:latin typeface="+mj-ea"/>
              </a:rPr>
              <a:t> 합계 평균</a:t>
            </a:r>
            <a:endParaRPr lang="en-US" altLang="ko-KR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</a:rPr>
              <a:t>누적 합계 평균 </a:t>
            </a:r>
          </a:p>
        </p:txBody>
      </p:sp>
    </p:spTree>
    <p:extLst>
      <p:ext uri="{BB962C8B-B14F-4D97-AF65-F5344CB8AC3E}">
        <p14:creationId xmlns:p14="http://schemas.microsoft.com/office/powerpoint/2010/main" val="2921935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EA0A379-F1A3-D3D1-3F11-E0161A9BA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5" y="431197"/>
            <a:ext cx="11500611" cy="583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0B311F-5680-8EA8-5E2B-A1E657D8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4" y="1819895"/>
            <a:ext cx="11500611" cy="775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A5E4-90EC-B78A-CB83-A2E749C6E97B}"/>
              </a:ext>
            </a:extLst>
          </p:cNvPr>
          <p:cNvSpPr txBox="1"/>
          <p:nvPr/>
        </p:nvSpPr>
        <p:spPr>
          <a:xfrm>
            <a:off x="362952" y="2595467"/>
            <a:ext cx="1150061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에러 메시지인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"ERROR 1396 (HY000): Operation CREATE USER failed for 'root'@'%'"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CREATE USER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작업에 실패했다는 것을 알려줍니다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이 오류는 이미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'%'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호스트에서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'root'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사용자가 생성되어 있어서 중복으로 생성할 수 없기 때문입니다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또는 권한 부여 작업에서 호스트명이나 사용자 이름이 잘못된 경우에도 이 오류가 발생할 수 있습니다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&lt;&lt;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해결 방법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&gt;&gt;</a:t>
            </a:r>
          </a:p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이미 생성된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'root'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사용자가 있는지 확인하고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필요에 따라 해당 사용자를 수정합니다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호스트명 대신 실제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IP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주소를 사용하여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'root'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사용자를 생성합니다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, 'root'@'192.168.1.100'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과 같이 작성합니다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이미 존재하는 사용자 계정에 대한 권한을 변경하는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GRANT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명령어를 사용하여 필요한 권한을 부여합니다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다음과 같이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GRANT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명령어를 사용하여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'root'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사용자에게 모든 호스트에서 모든 권한을 부여할 수 있습니다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3.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이미 존재하는 사용자 계정에 대한 권한을 변경하는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GRANT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명령어를 사용하여 필요한 권한을 부여합니다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2475FD-99B4-B711-16D6-A0DE1DED4B3C}"/>
              </a:ext>
            </a:extLst>
          </p:cNvPr>
          <p:cNvSpPr txBox="1"/>
          <p:nvPr/>
        </p:nvSpPr>
        <p:spPr>
          <a:xfrm>
            <a:off x="345025" y="1047778"/>
            <a:ext cx="11058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alter user ‘</a:t>
            </a:r>
            <a:r>
              <a:rPr lang="en-US" altLang="ko-KR" sz="1600" dirty="0" err="1">
                <a:latin typeface="+mj-ea"/>
                <a:ea typeface="+mj-ea"/>
              </a:rPr>
              <a:t>root’@’localhost</a:t>
            </a:r>
            <a:r>
              <a:rPr lang="en-US" altLang="ko-KR" sz="1600" dirty="0">
                <a:latin typeface="+mj-ea"/>
                <a:ea typeface="+mj-ea"/>
              </a:rPr>
              <a:t>’ identified with </a:t>
            </a:r>
            <a:r>
              <a:rPr lang="en-US" altLang="ko-KR" sz="1600" dirty="0" err="1">
                <a:latin typeface="+mj-ea"/>
                <a:ea typeface="+mj-ea"/>
              </a:rPr>
              <a:t>mysql_native_password</a:t>
            </a:r>
            <a:r>
              <a:rPr lang="en-US" altLang="ko-KR" sz="1600" dirty="0">
                <a:latin typeface="+mj-ea"/>
                <a:ea typeface="+mj-ea"/>
              </a:rPr>
              <a:t> by ‘</a:t>
            </a:r>
            <a:r>
              <a:rPr lang="en-US" altLang="ko-KR" sz="1600" dirty="0" err="1">
                <a:latin typeface="+mj-ea"/>
                <a:ea typeface="+mj-ea"/>
              </a:rPr>
              <a:t>kopoctc</a:t>
            </a:r>
            <a:r>
              <a:rPr lang="en-US" altLang="ko-KR" sz="1600" dirty="0">
                <a:latin typeface="+mj-ea"/>
                <a:ea typeface="+mj-ea"/>
              </a:rPr>
              <a:t>’;</a:t>
            </a:r>
          </a:p>
          <a:p>
            <a:r>
              <a:rPr lang="en-US" altLang="ko-KR" sz="1600" dirty="0">
                <a:latin typeface="+mj-ea"/>
                <a:ea typeface="+mj-ea"/>
              </a:rPr>
              <a:t>( root</a:t>
            </a:r>
            <a:r>
              <a:rPr lang="ko-KR" altLang="en-US" sz="1600" dirty="0">
                <a:latin typeface="+mj-ea"/>
                <a:ea typeface="+mj-ea"/>
              </a:rPr>
              <a:t>의 패스워드를 설정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r>
              <a:rPr lang="ko-KR" altLang="en-US" sz="1600" dirty="0">
                <a:latin typeface="+mj-ea"/>
                <a:ea typeface="+mj-ea"/>
              </a:rPr>
              <a:t>서버내부에서만 사용되는 </a:t>
            </a:r>
            <a:r>
              <a:rPr lang="en-US" altLang="ko-KR" sz="1600" dirty="0">
                <a:latin typeface="+mj-ea"/>
                <a:ea typeface="+mj-ea"/>
              </a:rPr>
              <a:t>root </a:t>
            </a:r>
            <a:r>
              <a:rPr lang="ko-KR" altLang="en-US" sz="1600" dirty="0">
                <a:latin typeface="+mj-ea"/>
                <a:ea typeface="+mj-ea"/>
              </a:rPr>
              <a:t>사용자 아이디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02A0A3BC-9629-D77A-1C83-D76016D37D09}"/>
                  </a:ext>
                </a:extLst>
              </p14:cNvPr>
              <p14:cNvContentPartPr/>
              <p14:nvPr/>
            </p14:nvContentPartPr>
            <p14:xfrm>
              <a:off x="1301498" y="561264"/>
              <a:ext cx="104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2A0A3BC-9629-D77A-1C83-D76016D37D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7858" y="453624"/>
                <a:ext cx="1053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xmlns="" id="{DD0397A0-873F-5DC6-9211-05EAD37E05F0}"/>
                  </a:ext>
                </a:extLst>
              </p14:cNvPr>
              <p14:cNvContentPartPr/>
              <p14:nvPr/>
            </p14:nvContentPartPr>
            <p14:xfrm>
              <a:off x="1619018" y="2033664"/>
              <a:ext cx="898848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D0397A0-873F-5DC6-9211-05EAD37E05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378" y="1926024"/>
                <a:ext cx="90961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58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EAA05AE-DD71-EFDF-F02D-75FE993C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5" y="304800"/>
            <a:ext cx="3117890" cy="6266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56BFD64-4812-ADCD-7966-1D8DD88C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96" y="304800"/>
            <a:ext cx="3120870" cy="6266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CF4D35A-E6DE-CB69-BA77-9CC94D5A9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966" y="304800"/>
            <a:ext cx="3120870" cy="62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97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2D9D094-9D2E-E883-C412-6CBA3FE48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9" y="341338"/>
            <a:ext cx="6806805" cy="6203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9D4C45-4DF9-6A32-B0C6-C40E5EBD8F2B}"/>
              </a:ext>
            </a:extLst>
          </p:cNvPr>
          <p:cNvSpPr txBox="1"/>
          <p:nvPr/>
        </p:nvSpPr>
        <p:spPr>
          <a:xfrm>
            <a:off x="7154250" y="341338"/>
            <a:ext cx="4730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현재 페이지 성적 조회 확인 완료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누적 페이지 성적 조회 확인 완료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학번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이름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국어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영어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수학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합계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175412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1" y="349294"/>
            <a:ext cx="7563906" cy="4725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8094261" y="34929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261" y="3267374"/>
            <a:ext cx="3871202" cy="1806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8094261" y="2711823"/>
            <a:ext cx="4498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table field </a:t>
            </a:r>
            <a:r>
              <a:rPr lang="ko-KR" altLang="en-US" sz="2000" dirty="0">
                <a:latin typeface="+mj-ea"/>
                <a:ea typeface="+mj-ea"/>
              </a:rPr>
              <a:t>생성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8094260" y="934069"/>
            <a:ext cx="4498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table field </a:t>
            </a:r>
            <a:r>
              <a:rPr lang="ko-KR" altLang="en-US" sz="2000" dirty="0" smtClean="0">
                <a:latin typeface="+mj-ea"/>
                <a:ea typeface="+mj-ea"/>
              </a:rPr>
              <a:t>생성 시작 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3962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2" y="331507"/>
            <a:ext cx="7356375" cy="6208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7879108" y="376001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7879108" y="960776"/>
            <a:ext cx="4498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field DB </a:t>
            </a:r>
            <a:r>
              <a:rPr lang="ko-KR" altLang="en-US" sz="2000" dirty="0" smtClean="0">
                <a:latin typeface="+mj-ea"/>
                <a:ea typeface="+mj-ea"/>
              </a:rPr>
              <a:t>적재 시작</a:t>
            </a:r>
            <a:endParaRPr lang="en-US" altLang="ko-KR" sz="2000" dirty="0" smtClean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병렬 </a:t>
            </a:r>
            <a:r>
              <a:rPr lang="en-US" altLang="ko-KR" sz="2000" dirty="0" smtClean="0">
                <a:latin typeface="+mj-ea"/>
                <a:ea typeface="+mj-ea"/>
              </a:rPr>
              <a:t>Thread </a:t>
            </a:r>
            <a:r>
              <a:rPr lang="ko-KR" altLang="en-US" sz="2000" dirty="0" smtClean="0">
                <a:latin typeface="+mj-ea"/>
                <a:ea typeface="+mj-ea"/>
              </a:rPr>
              <a:t>방식으로 진행해 보았다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0677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9" y="335487"/>
            <a:ext cx="5298815" cy="1733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49" y="335487"/>
            <a:ext cx="6015993" cy="6197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366879" y="2208615"/>
            <a:ext cx="389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accent6"/>
                </a:solidFill>
                <a:latin typeface="+mj-ea"/>
                <a:ea typeface="+mj-ea"/>
              </a:rPr>
              <a:t>병렬 </a:t>
            </a:r>
            <a:r>
              <a:rPr lang="en-US" altLang="ko-KR" sz="2800" dirty="0" smtClean="0">
                <a:solidFill>
                  <a:schemeClr val="accent6"/>
                </a:solidFill>
                <a:latin typeface="+mj-ea"/>
                <a:ea typeface="+mj-ea"/>
              </a:rPr>
              <a:t>Thread </a:t>
            </a:r>
            <a:r>
              <a:rPr lang="ko-KR" altLang="en-US" sz="2800" dirty="0" smtClean="0">
                <a:solidFill>
                  <a:schemeClr val="accent6"/>
                </a:solidFill>
                <a:latin typeface="+mj-ea"/>
                <a:ea typeface="+mj-ea"/>
              </a:rPr>
              <a:t>방식</a:t>
            </a:r>
            <a:endParaRPr lang="en-US" altLang="ko-KR" sz="28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366879" y="2871456"/>
            <a:ext cx="540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1100</a:t>
            </a:r>
            <a:r>
              <a:rPr lang="ko-KR" altLang="en-US" sz="2000" dirty="0" err="1" smtClean="0">
                <a:latin typeface="+mj-ea"/>
                <a:ea typeface="+mj-ea"/>
              </a:rPr>
              <a:t>만건</a:t>
            </a:r>
            <a:r>
              <a:rPr lang="ko-KR" altLang="en-US" sz="2000" dirty="0" smtClean="0">
                <a:latin typeface="+mj-ea"/>
                <a:ea typeface="+mj-ea"/>
              </a:rPr>
              <a:t> 이상의 파일을 </a:t>
            </a:r>
            <a:r>
              <a:rPr lang="en-US" altLang="ko-KR" sz="2000" dirty="0" smtClean="0">
                <a:latin typeface="+mj-ea"/>
                <a:ea typeface="+mj-ea"/>
              </a:rPr>
              <a:t>100</a:t>
            </a:r>
            <a:r>
              <a:rPr lang="ko-KR" altLang="en-US" sz="2000" dirty="0" err="1" smtClean="0">
                <a:latin typeface="+mj-ea"/>
                <a:ea typeface="+mj-ea"/>
              </a:rPr>
              <a:t>만건</a:t>
            </a:r>
            <a:r>
              <a:rPr lang="ko-KR" altLang="en-US" sz="2000" dirty="0" smtClean="0">
                <a:latin typeface="+mj-ea"/>
                <a:ea typeface="+mj-ea"/>
              </a:rPr>
              <a:t> 단위로 파일을 분리 후 </a:t>
            </a:r>
            <a:r>
              <a:rPr lang="en-US" altLang="ko-KR" sz="2000" dirty="0" smtClean="0">
                <a:latin typeface="+mj-ea"/>
                <a:ea typeface="+mj-ea"/>
              </a:rPr>
              <a:t>12</a:t>
            </a:r>
            <a:r>
              <a:rPr lang="ko-KR" altLang="en-US" sz="2000" dirty="0" smtClean="0">
                <a:latin typeface="+mj-ea"/>
                <a:ea typeface="+mj-ea"/>
              </a:rPr>
              <a:t>개의 생성파일 별로 </a:t>
            </a:r>
            <a:r>
              <a:rPr lang="en-US" altLang="ko-KR" sz="2000" dirty="0" smtClean="0">
                <a:latin typeface="+mj-ea"/>
                <a:ea typeface="+mj-ea"/>
              </a:rPr>
              <a:t>12</a:t>
            </a:r>
            <a:r>
              <a:rPr lang="ko-KR" altLang="en-US" sz="2000" dirty="0" smtClean="0">
                <a:latin typeface="+mj-ea"/>
                <a:ea typeface="+mj-ea"/>
              </a:rPr>
              <a:t>개의 </a:t>
            </a:r>
            <a:r>
              <a:rPr lang="ko-KR" altLang="en-US" sz="2000" dirty="0" err="1" smtClean="0">
                <a:latin typeface="+mj-ea"/>
                <a:ea typeface="+mj-ea"/>
              </a:rPr>
              <a:t>스레드</a:t>
            </a:r>
            <a:r>
              <a:rPr lang="ko-KR" altLang="en-US" sz="2000" dirty="0" smtClean="0">
                <a:latin typeface="+mj-ea"/>
                <a:ea typeface="+mj-ea"/>
              </a:rPr>
              <a:t> 형식으로 돌게 만들었다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79" y="4158482"/>
            <a:ext cx="4921480" cy="23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44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33" y="324753"/>
            <a:ext cx="5784258" cy="25953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31" y="4104361"/>
            <a:ext cx="5784259" cy="646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31" y="3500959"/>
            <a:ext cx="5784259" cy="537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31" y="4817738"/>
            <a:ext cx="5784259" cy="6529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31" y="5537077"/>
            <a:ext cx="5784259" cy="529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6379973" y="324753"/>
            <a:ext cx="543407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이 방법은 중도 폐기 하였다</a:t>
            </a:r>
            <a:r>
              <a:rPr lang="en-US" altLang="ko-KR" sz="2000" dirty="0" smtClean="0">
                <a:latin typeface="+mj-ea"/>
                <a:ea typeface="+mj-ea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이유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12</a:t>
            </a:r>
            <a:r>
              <a:rPr lang="ko-KR" altLang="en-US" sz="2000" dirty="0" smtClean="0">
                <a:latin typeface="+mj-ea"/>
                <a:ea typeface="+mj-ea"/>
              </a:rPr>
              <a:t>개의 병렬 </a:t>
            </a:r>
            <a:r>
              <a:rPr lang="ko-KR" altLang="en-US" sz="2000" dirty="0" err="1" smtClean="0">
                <a:latin typeface="+mj-ea"/>
                <a:ea typeface="+mj-ea"/>
              </a:rPr>
              <a:t>스레드를</a:t>
            </a:r>
            <a:r>
              <a:rPr lang="ko-KR" altLang="en-US" sz="2000" dirty="0" smtClean="0">
                <a:latin typeface="+mj-ea"/>
                <a:ea typeface="+mj-ea"/>
              </a:rPr>
              <a:t> 돌리면 </a:t>
            </a:r>
            <a:r>
              <a:rPr lang="en-US" altLang="ko-KR" sz="2000" dirty="0" smtClean="0">
                <a:latin typeface="+mj-ea"/>
                <a:ea typeface="+mj-ea"/>
              </a:rPr>
              <a:t>12</a:t>
            </a:r>
            <a:r>
              <a:rPr lang="ko-KR" altLang="en-US" sz="2000" dirty="0" smtClean="0">
                <a:latin typeface="+mj-ea"/>
                <a:ea typeface="+mj-ea"/>
              </a:rPr>
              <a:t>배 </a:t>
            </a:r>
            <a:r>
              <a:rPr lang="ko-KR" altLang="en-US" sz="2000" dirty="0" err="1" smtClean="0">
                <a:latin typeface="+mj-ea"/>
                <a:ea typeface="+mj-ea"/>
              </a:rPr>
              <a:t>빨라질거라</a:t>
            </a:r>
            <a:r>
              <a:rPr lang="ko-KR" altLang="en-US" sz="2000" dirty="0" smtClean="0">
                <a:latin typeface="+mj-ea"/>
                <a:ea typeface="+mj-ea"/>
              </a:rPr>
              <a:t> 예상했지만 실제로는 컴퓨터의 상황에 따라 변수가 있기도 했고 많은 </a:t>
            </a:r>
            <a:r>
              <a:rPr lang="ko-KR" altLang="en-US" sz="2000" dirty="0" err="1" smtClean="0">
                <a:latin typeface="+mj-ea"/>
                <a:ea typeface="+mj-ea"/>
              </a:rPr>
              <a:t>스레드를</a:t>
            </a:r>
            <a:r>
              <a:rPr lang="ko-KR" altLang="en-US" sz="2000" dirty="0" smtClean="0">
                <a:latin typeface="+mj-ea"/>
                <a:ea typeface="+mj-ea"/>
              </a:rPr>
              <a:t> 한번에 돌리려 </a:t>
            </a:r>
            <a:r>
              <a:rPr lang="ko-KR" altLang="en-US" sz="2000" dirty="0" err="1" smtClean="0">
                <a:latin typeface="+mj-ea"/>
                <a:ea typeface="+mj-ea"/>
              </a:rPr>
              <a:t>하다보니</a:t>
            </a:r>
            <a:r>
              <a:rPr lang="ko-KR" altLang="en-US" sz="2000" dirty="0" smtClean="0">
                <a:latin typeface="+mj-ea"/>
                <a:ea typeface="+mj-ea"/>
              </a:rPr>
              <a:t> 데이터 처리에 있어서 병목현상이 발생하여 뒤로 갈수록 점점 데이터의 </a:t>
            </a:r>
            <a:r>
              <a:rPr lang="ko-KR" altLang="en-US" sz="2000" dirty="0" smtClean="0">
                <a:latin typeface="+mj-ea"/>
                <a:ea typeface="+mj-ea"/>
              </a:rPr>
              <a:t>처리속도가 </a:t>
            </a:r>
            <a:r>
              <a:rPr lang="ko-KR" altLang="en-US" sz="2000" dirty="0" smtClean="0">
                <a:latin typeface="+mj-ea"/>
                <a:ea typeface="+mj-ea"/>
              </a:rPr>
              <a:t>느려지게 되었다</a:t>
            </a:r>
            <a:r>
              <a:rPr lang="en-US" altLang="ko-KR" sz="2000" dirty="0" smtClean="0">
                <a:latin typeface="+mj-ea"/>
                <a:ea typeface="+mj-ea"/>
              </a:rPr>
              <a:t>..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9243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8" y="279625"/>
            <a:ext cx="5450302" cy="1913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80" y="279625"/>
            <a:ext cx="6087239" cy="6281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319878" y="231541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9878" y="3022501"/>
            <a:ext cx="48510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field DB </a:t>
            </a:r>
            <a:r>
              <a:rPr lang="ko-KR" altLang="en-US" sz="2000" dirty="0">
                <a:latin typeface="+mj-ea"/>
              </a:rPr>
              <a:t>적재 </a:t>
            </a:r>
            <a:r>
              <a:rPr lang="ko-KR" altLang="en-US" sz="2000" dirty="0" smtClean="0">
                <a:latin typeface="+mj-ea"/>
              </a:rPr>
              <a:t>시작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</a:rPr>
              <a:t>1000</a:t>
            </a:r>
            <a:r>
              <a:rPr lang="ko-KR" altLang="en-US" sz="2000" dirty="0" smtClean="0">
                <a:latin typeface="+mj-ea"/>
              </a:rPr>
              <a:t>건당 </a:t>
            </a:r>
            <a:r>
              <a:rPr lang="en-US" altLang="ko-KR" sz="2000" dirty="0" err="1" smtClean="0">
                <a:latin typeface="+mj-ea"/>
              </a:rPr>
              <a:t>executeBatch</a:t>
            </a:r>
            <a:r>
              <a:rPr lang="en-US" altLang="ko-KR" sz="2000" dirty="0" smtClean="0">
                <a:latin typeface="+mj-ea"/>
              </a:rPr>
              <a:t> </a:t>
            </a:r>
            <a:r>
              <a:rPr lang="ko-KR" altLang="en-US" sz="2000" dirty="0" smtClean="0">
                <a:latin typeface="+mj-ea"/>
              </a:rPr>
              <a:t>실행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안내 문구는 </a:t>
            </a:r>
            <a:r>
              <a:rPr lang="en-US" altLang="ko-KR" sz="2000" dirty="0" smtClean="0">
                <a:latin typeface="+mj-ea"/>
              </a:rPr>
              <a:t>10</a:t>
            </a:r>
            <a:r>
              <a:rPr lang="ko-KR" altLang="en-US" sz="2000" dirty="0" err="1" smtClean="0">
                <a:latin typeface="+mj-ea"/>
              </a:rPr>
              <a:t>만건당</a:t>
            </a:r>
            <a:r>
              <a:rPr lang="ko-KR" altLang="en-US" sz="2000" dirty="0" smtClean="0">
                <a:latin typeface="+mj-ea"/>
              </a:rPr>
              <a:t> </a:t>
            </a:r>
            <a:r>
              <a:rPr lang="en-US" altLang="ko-KR" sz="2000" dirty="0" smtClean="0">
                <a:latin typeface="+mj-ea"/>
              </a:rPr>
              <a:t>print</a:t>
            </a:r>
            <a:r>
              <a:rPr lang="ko-KR" altLang="en-US" sz="2000" dirty="0" smtClean="0">
                <a:latin typeface="+mj-ea"/>
              </a:rPr>
              <a:t>하도록 함</a:t>
            </a:r>
            <a:r>
              <a:rPr lang="en-US" altLang="ko-KR" sz="2000" dirty="0" smtClean="0">
                <a:latin typeface="+mj-ea"/>
              </a:rPr>
              <a:t>.</a:t>
            </a:r>
            <a:endParaRPr lang="en-US" altLang="ko-KR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419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6" y="305503"/>
            <a:ext cx="5800350" cy="3317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31779" y="420924"/>
            <a:ext cx="42947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field DB </a:t>
            </a:r>
            <a:r>
              <a:rPr lang="ko-KR" altLang="en-US" sz="2000" dirty="0">
                <a:latin typeface="+mj-ea"/>
              </a:rPr>
              <a:t>적재 </a:t>
            </a:r>
            <a:r>
              <a:rPr lang="ko-KR" altLang="en-US" sz="2000" dirty="0" smtClean="0">
                <a:latin typeface="+mj-ea"/>
              </a:rPr>
              <a:t>시작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시작시간 </a:t>
            </a:r>
            <a:r>
              <a:rPr lang="en-US" altLang="ko-KR" sz="2000" dirty="0" smtClean="0">
                <a:latin typeface="+mj-ea"/>
              </a:rPr>
              <a:t>2023.05.11 21 : 01 : 05</a:t>
            </a:r>
            <a:endParaRPr lang="en-US" altLang="ko-KR" sz="2000" dirty="0"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31779" y="3957974"/>
            <a:ext cx="33970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field DB </a:t>
            </a:r>
            <a:r>
              <a:rPr lang="ko-KR" altLang="en-US" sz="2000" dirty="0">
                <a:latin typeface="+mj-ea"/>
              </a:rPr>
              <a:t>적재 </a:t>
            </a:r>
            <a:r>
              <a:rPr lang="ko-KR" altLang="en-US" sz="2000" dirty="0" smtClean="0">
                <a:latin typeface="+mj-ea"/>
              </a:rPr>
              <a:t>종료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</a:rPr>
              <a:t>Total : 11146121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</a:rPr>
              <a:t>time</a:t>
            </a:r>
            <a:r>
              <a:rPr lang="ko-KR" altLang="en-US" sz="2000" dirty="0" smtClean="0">
                <a:latin typeface="+mj-ea"/>
              </a:rPr>
              <a:t> </a:t>
            </a:r>
            <a:r>
              <a:rPr lang="en-US" altLang="ko-KR" sz="2000" dirty="0" smtClean="0">
                <a:latin typeface="+mj-ea"/>
              </a:rPr>
              <a:t>: </a:t>
            </a:r>
            <a:r>
              <a:rPr lang="ko-KR" altLang="en-US" sz="2000" dirty="0">
                <a:latin typeface="+mj-ea"/>
                <a:ea typeface="+mj-ea"/>
              </a:rPr>
              <a:t>약 </a:t>
            </a:r>
            <a:r>
              <a:rPr lang="en-US" altLang="ko-KR" sz="2000" dirty="0">
                <a:latin typeface="+mj-ea"/>
                <a:ea typeface="+mj-ea"/>
              </a:rPr>
              <a:t>2</a:t>
            </a:r>
            <a:r>
              <a:rPr lang="ko-KR" altLang="en-US" sz="2000" dirty="0">
                <a:latin typeface="+mj-ea"/>
                <a:ea typeface="+mj-ea"/>
              </a:rPr>
              <a:t>시간 </a:t>
            </a:r>
            <a:r>
              <a:rPr lang="en-US" altLang="ko-KR" sz="2000" dirty="0">
                <a:latin typeface="+mj-ea"/>
                <a:ea typeface="+mj-ea"/>
              </a:rPr>
              <a:t>7</a:t>
            </a:r>
            <a:r>
              <a:rPr lang="ko-KR" altLang="en-US" sz="2000" dirty="0">
                <a:latin typeface="+mj-ea"/>
                <a:ea typeface="+mj-ea"/>
              </a:rPr>
              <a:t>분 </a:t>
            </a:r>
            <a:r>
              <a:rPr lang="en-US" altLang="ko-KR" sz="2000" dirty="0">
                <a:latin typeface="+mj-ea"/>
                <a:ea typeface="+mj-ea"/>
              </a:rPr>
              <a:t>11</a:t>
            </a:r>
            <a:r>
              <a:rPr lang="ko-KR" altLang="en-US" sz="2000" dirty="0">
                <a:latin typeface="+mj-ea"/>
                <a:ea typeface="+mj-ea"/>
              </a:rPr>
              <a:t>초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66" y="3794353"/>
            <a:ext cx="5800350" cy="18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49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8" y="319733"/>
            <a:ext cx="6689170" cy="4747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576" y="319733"/>
            <a:ext cx="4247372" cy="388078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5188" y="5291918"/>
            <a:ext cx="8986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j-ea"/>
              </a:rPr>
              <a:t>프라이머리키</a:t>
            </a:r>
            <a:r>
              <a:rPr lang="ko-KR" altLang="en-US" sz="2000" dirty="0" smtClean="0">
                <a:latin typeface="+mj-ea"/>
              </a:rPr>
              <a:t> 중복 오류가 </a:t>
            </a:r>
            <a:r>
              <a:rPr lang="en-US" altLang="ko-KR" sz="2000" dirty="0" smtClean="0">
                <a:latin typeface="+mj-ea"/>
              </a:rPr>
              <a:t>2</a:t>
            </a:r>
            <a:r>
              <a:rPr lang="ko-KR" altLang="en-US" sz="2000" dirty="0" smtClean="0">
                <a:latin typeface="+mj-ea"/>
              </a:rPr>
              <a:t>개 발생하여 실제 적재는 </a:t>
            </a:r>
            <a:r>
              <a:rPr lang="en-US" altLang="ko-KR" sz="2000" dirty="0" smtClean="0">
                <a:latin typeface="+mj-ea"/>
              </a:rPr>
              <a:t>11146119</a:t>
            </a:r>
            <a:r>
              <a:rPr lang="ko-KR" altLang="en-US" sz="2000" dirty="0" smtClean="0">
                <a:latin typeface="+mj-ea"/>
              </a:rPr>
              <a:t>개 되었다</a:t>
            </a:r>
            <a:r>
              <a:rPr lang="en-US" altLang="ko-KR" sz="2000" dirty="0" smtClean="0">
                <a:latin typeface="+mj-ea"/>
              </a:rPr>
              <a:t>.</a:t>
            </a:r>
            <a:endParaRPr lang="en-US" altLang="ko-KR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6482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8164468" y="319673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64468" y="1065364"/>
            <a:ext cx="38960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삼성전자 종목 추출 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숫자 </a:t>
            </a:r>
            <a:r>
              <a:rPr lang="en-US" altLang="ko-KR" sz="2000" dirty="0" smtClean="0">
                <a:latin typeface="+mj-ea"/>
              </a:rPr>
              <a:t>1000 </a:t>
            </a:r>
            <a:r>
              <a:rPr lang="ko-KR" altLang="en-US" sz="2000" dirty="0" smtClean="0">
                <a:latin typeface="+mj-ea"/>
              </a:rPr>
              <a:t>단위로 </a:t>
            </a:r>
            <a:r>
              <a:rPr lang="en-US" altLang="ko-KR" sz="2000" dirty="0" smtClean="0">
                <a:latin typeface="+mj-ea"/>
              </a:rPr>
              <a:t>,</a:t>
            </a:r>
            <a:r>
              <a:rPr lang="ko-KR" altLang="en-US" sz="2000" dirty="0" smtClean="0">
                <a:latin typeface="+mj-ea"/>
              </a:rPr>
              <a:t>콤마를 </a:t>
            </a:r>
            <a:r>
              <a:rPr lang="ko-KR" altLang="en-US" sz="2000" dirty="0" smtClean="0">
                <a:latin typeface="+mj-ea"/>
              </a:rPr>
              <a:t>찍도록 </a:t>
            </a:r>
            <a:r>
              <a:rPr lang="ko-KR" altLang="en-US" sz="2000" dirty="0" err="1" smtClean="0">
                <a:latin typeface="+mj-ea"/>
              </a:rPr>
              <a:t>포멧해서</a:t>
            </a:r>
            <a:r>
              <a:rPr lang="ko-KR" altLang="en-US" sz="2000" dirty="0" smtClean="0">
                <a:latin typeface="+mj-ea"/>
              </a:rPr>
              <a:t> 출력해 보았다</a:t>
            </a:r>
            <a:r>
              <a:rPr lang="en-US" altLang="ko-KR" sz="2000" dirty="0" smtClean="0">
                <a:latin typeface="+mj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0" y="319673"/>
            <a:ext cx="7559085" cy="62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2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15E65C8-19E4-0DE0-3668-34736BF7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47" y="431198"/>
            <a:ext cx="11369661" cy="9934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5B61C60-4F2B-7C8A-2C93-9BA7B3A3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47" y="2630824"/>
            <a:ext cx="11369660" cy="1564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E5B90D-9FF5-E3A8-98AE-C3151AE18DC7}"/>
              </a:ext>
            </a:extLst>
          </p:cNvPr>
          <p:cNvSpPr txBox="1"/>
          <p:nvPr/>
        </p:nvSpPr>
        <p:spPr>
          <a:xfrm>
            <a:off x="392847" y="1424664"/>
            <a:ext cx="11406306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grant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all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privileges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on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*.*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to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‘root’@’%’;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 원격에 접속하는 </a:t>
            </a:r>
            <a:r>
              <a:rPr lang="en-US" altLang="ko-KR" sz="2000" dirty="0">
                <a:latin typeface="+mj-ea"/>
                <a:ea typeface="+mj-ea"/>
              </a:rPr>
              <a:t>root</a:t>
            </a:r>
            <a:r>
              <a:rPr lang="ko-KR" altLang="en-US" sz="2000" dirty="0">
                <a:latin typeface="+mj-ea"/>
                <a:ea typeface="+mj-ea"/>
              </a:rPr>
              <a:t> 사용자는 모든 권한을 가지게 된다</a:t>
            </a:r>
            <a:r>
              <a:rPr lang="en-US" altLang="ko-KR" sz="2000" dirty="0">
                <a:latin typeface="+mj-ea"/>
                <a:ea typeface="+mj-ea"/>
              </a:rPr>
              <a:t>. 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8944D96-7F03-4E1F-C32E-A78806D2C241}"/>
              </a:ext>
            </a:extLst>
          </p:cNvPr>
          <p:cNvSpPr txBox="1"/>
          <p:nvPr/>
        </p:nvSpPr>
        <p:spPr>
          <a:xfrm>
            <a:off x="392847" y="4431771"/>
            <a:ext cx="11406306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flush privileges;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( </a:t>
            </a:r>
            <a:r>
              <a:rPr lang="ko-KR" altLang="en-US" dirty="0">
                <a:latin typeface="+mj-ea"/>
                <a:ea typeface="+mj-ea"/>
              </a:rPr>
              <a:t>마지막으로 권한 설정한 것을 확정한다</a:t>
            </a:r>
            <a:r>
              <a:rPr lang="en-US" altLang="ko-KR" dirty="0">
                <a:latin typeface="+mj-ea"/>
                <a:ea typeface="+mj-ea"/>
              </a:rPr>
              <a:t>. )</a:t>
            </a:r>
            <a:endParaRPr lang="ko-KR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2F84036B-31E2-A813-3F44-7B68B1EF554E}"/>
                  </a:ext>
                </a:extLst>
              </p14:cNvPr>
              <p14:cNvContentPartPr/>
              <p14:nvPr/>
            </p14:nvContentPartPr>
            <p14:xfrm>
              <a:off x="1983338" y="659904"/>
              <a:ext cx="939780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F84036B-31E2-A813-3F44-7B68B1EF55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698" y="480264"/>
                <a:ext cx="9577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xmlns="" id="{8AA85E0E-D2FE-FC6D-5A6D-36FE271043DD}"/>
                  </a:ext>
                </a:extLst>
              </p14:cNvPr>
              <p14:cNvContentPartPr/>
              <p14:nvPr/>
            </p14:nvContentPartPr>
            <p14:xfrm>
              <a:off x="2673098" y="2899464"/>
              <a:ext cx="51811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AA85E0E-D2FE-FC6D-5A6D-36FE271043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3458" y="2719464"/>
                <a:ext cx="53607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xmlns="" id="{87AB75D6-63FD-1782-72E1-790AF45B8723}"/>
                  </a:ext>
                </a:extLst>
              </p14:cNvPr>
              <p14:cNvContentPartPr/>
              <p14:nvPr/>
            </p14:nvContentPartPr>
            <p14:xfrm>
              <a:off x="2626658" y="3038784"/>
              <a:ext cx="480168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7AB75D6-63FD-1782-72E1-790AF45B87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6658" y="2859144"/>
                <a:ext cx="49813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xmlns="" id="{E3D0CA95-2515-BDCD-673D-0ECF5095DA71}"/>
                  </a:ext>
                </a:extLst>
              </p14:cNvPr>
              <p14:cNvContentPartPr/>
              <p14:nvPr/>
            </p14:nvContentPartPr>
            <p14:xfrm>
              <a:off x="7562978" y="3038784"/>
              <a:ext cx="828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3D0CA95-2515-BDCD-673D-0ECF5095DA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2978" y="2859144"/>
                <a:ext cx="1879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20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21731" y="320841"/>
            <a:ext cx="4765469" cy="2317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삼성전자 종목 추출 결과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삼성전자 종목 코드와 </a:t>
            </a:r>
            <a:r>
              <a:rPr lang="ko-KR" altLang="en-US" sz="2000" dirty="0" smtClean="0">
                <a:latin typeface="+mj-ea"/>
              </a:rPr>
              <a:t>맞는</a:t>
            </a:r>
            <a:r>
              <a:rPr lang="en-US" altLang="ko-KR" sz="2000" dirty="0">
                <a:latin typeface="+mj-ea"/>
              </a:rPr>
              <a:t> </a:t>
            </a:r>
            <a:r>
              <a:rPr lang="ko-KR" altLang="en-US" sz="2000" dirty="0" smtClean="0">
                <a:latin typeface="+mj-ea"/>
              </a:rPr>
              <a:t>각각의 </a:t>
            </a:r>
            <a:r>
              <a:rPr lang="en-US" altLang="ko-KR" sz="2000" dirty="0" smtClean="0">
                <a:latin typeface="+mj-ea"/>
              </a:rPr>
              <a:t>field </a:t>
            </a:r>
            <a:r>
              <a:rPr lang="ko-KR" altLang="en-US" sz="2000" dirty="0" smtClean="0">
                <a:latin typeface="+mj-ea"/>
              </a:rPr>
              <a:t>들이 잘 출력 되었다</a:t>
            </a:r>
            <a:r>
              <a:rPr lang="en-US" altLang="ko-KR" sz="2000" dirty="0" smtClean="0">
                <a:latin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총 삼성전자 종목코드의 개수</a:t>
            </a:r>
            <a:endParaRPr lang="en-US" altLang="ko-KR" sz="2000" dirty="0" smtClean="0">
              <a:latin typeface="+mj-ea"/>
            </a:endParaRPr>
          </a:p>
          <a:p>
            <a:r>
              <a:rPr lang="en-US" altLang="ko-KR" sz="2000" dirty="0">
                <a:latin typeface="+mj-ea"/>
              </a:rPr>
              <a:t>	</a:t>
            </a:r>
            <a:r>
              <a:rPr lang="en-US" altLang="ko-KR" sz="2000" dirty="0" smtClean="0">
                <a:latin typeface="+mj-ea"/>
              </a:rPr>
              <a:t>: 9841</a:t>
            </a:r>
            <a:r>
              <a:rPr lang="ko-KR" altLang="en-US" sz="2000" dirty="0" smtClean="0">
                <a:latin typeface="+mj-ea"/>
              </a:rPr>
              <a:t>개</a:t>
            </a:r>
            <a:endParaRPr lang="en-US" altLang="ko-KR" sz="2000" dirty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3" y="320842"/>
            <a:ext cx="1337213" cy="6224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77" y="320842"/>
            <a:ext cx="1311020" cy="6224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297" y="320842"/>
            <a:ext cx="1363827" cy="62243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25" y="320842"/>
            <a:ext cx="1390480" cy="62243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012" y="320842"/>
            <a:ext cx="1307230" cy="6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36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3" y="301395"/>
            <a:ext cx="7940919" cy="6243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8373016" y="301395"/>
            <a:ext cx="356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373016" y="1081406"/>
            <a:ext cx="36940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특정일자 추출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</a:rPr>
              <a:t>숫자 </a:t>
            </a:r>
            <a:r>
              <a:rPr lang="en-US" altLang="ko-KR" sz="2000" dirty="0">
                <a:latin typeface="+mj-ea"/>
              </a:rPr>
              <a:t>1000 </a:t>
            </a:r>
            <a:r>
              <a:rPr lang="ko-KR" altLang="en-US" sz="2000" dirty="0">
                <a:latin typeface="+mj-ea"/>
              </a:rPr>
              <a:t>단위로 </a:t>
            </a:r>
            <a:r>
              <a:rPr lang="en-US" altLang="ko-KR" sz="2000" dirty="0">
                <a:latin typeface="+mj-ea"/>
              </a:rPr>
              <a:t>,</a:t>
            </a:r>
            <a:r>
              <a:rPr lang="ko-KR" altLang="en-US" sz="2000" dirty="0">
                <a:latin typeface="+mj-ea"/>
              </a:rPr>
              <a:t>콤마를 찍도록 </a:t>
            </a:r>
            <a:r>
              <a:rPr lang="ko-KR" altLang="en-US" sz="2000" dirty="0" err="1">
                <a:latin typeface="+mj-ea"/>
              </a:rPr>
              <a:t>포멧해서</a:t>
            </a:r>
            <a:r>
              <a:rPr lang="ko-KR" altLang="en-US" sz="2000" dirty="0">
                <a:latin typeface="+mj-ea"/>
              </a:rPr>
              <a:t> 출력해 보았다</a:t>
            </a:r>
            <a:r>
              <a:rPr lang="en-US" altLang="ko-KR" sz="2000" dirty="0">
                <a:latin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5929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99" y="320842"/>
            <a:ext cx="1530201" cy="61922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01" y="320842"/>
            <a:ext cx="1570456" cy="6192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57" y="320842"/>
            <a:ext cx="1509137" cy="61922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594" y="320842"/>
            <a:ext cx="1512201" cy="6192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31" y="320842"/>
            <a:ext cx="1689882" cy="61922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164613" y="320842"/>
            <a:ext cx="37698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</a:rPr>
              <a:t>2015</a:t>
            </a:r>
            <a:r>
              <a:rPr lang="ko-KR" altLang="en-US" sz="2000" dirty="0" smtClean="0">
                <a:latin typeface="+mj-ea"/>
              </a:rPr>
              <a:t>년</a:t>
            </a:r>
            <a:r>
              <a:rPr lang="en-US" altLang="ko-KR" sz="2000" dirty="0" smtClean="0">
                <a:latin typeface="+mj-ea"/>
              </a:rPr>
              <a:t>01</a:t>
            </a:r>
            <a:r>
              <a:rPr lang="ko-KR" altLang="en-US" sz="2000" dirty="0" smtClean="0">
                <a:latin typeface="+mj-ea"/>
              </a:rPr>
              <a:t>월</a:t>
            </a:r>
            <a:r>
              <a:rPr lang="en-US" altLang="ko-KR" sz="2000" dirty="0" smtClean="0">
                <a:latin typeface="+mj-ea"/>
              </a:rPr>
              <a:t>12</a:t>
            </a:r>
            <a:r>
              <a:rPr lang="ko-KR" altLang="en-US" sz="2000" dirty="0" smtClean="0">
                <a:latin typeface="+mj-ea"/>
              </a:rPr>
              <a:t>일 날짜 추출결과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날짜 </a:t>
            </a:r>
            <a:r>
              <a:rPr lang="en-US" altLang="ko-KR" sz="2000" dirty="0" smtClean="0">
                <a:latin typeface="+mj-ea"/>
              </a:rPr>
              <a:t>Daily</a:t>
            </a:r>
            <a:r>
              <a:rPr lang="ko-KR" altLang="en-US" sz="2000" dirty="0">
                <a:latin typeface="+mj-ea"/>
              </a:rPr>
              <a:t>와</a:t>
            </a:r>
            <a:r>
              <a:rPr lang="ko-KR" altLang="en-US" sz="2000" dirty="0" smtClean="0">
                <a:latin typeface="+mj-ea"/>
              </a:rPr>
              <a:t> 맞는 각각의 </a:t>
            </a:r>
            <a:r>
              <a:rPr lang="en-US" altLang="ko-KR" sz="2000" dirty="0" smtClean="0">
                <a:latin typeface="+mj-ea"/>
              </a:rPr>
              <a:t>field</a:t>
            </a:r>
            <a:r>
              <a:rPr lang="ko-KR" altLang="en-US" sz="2000" dirty="0" smtClean="0">
                <a:latin typeface="+mj-ea"/>
              </a:rPr>
              <a:t>들이 잘 출력되었다</a:t>
            </a:r>
            <a:r>
              <a:rPr lang="en-US" altLang="ko-KR" sz="2000" dirty="0" smtClean="0">
                <a:latin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추출 날짜의 총 개수</a:t>
            </a:r>
            <a:endParaRPr lang="en-US" altLang="ko-KR" sz="2000" dirty="0">
              <a:latin typeface="+mj-ea"/>
            </a:endParaRPr>
          </a:p>
          <a:p>
            <a:r>
              <a:rPr lang="en-US" altLang="ko-KR" sz="2000" dirty="0">
                <a:latin typeface="+mj-ea"/>
              </a:rPr>
              <a:t>	: </a:t>
            </a:r>
            <a:r>
              <a:rPr lang="en-US" altLang="ko-KR" sz="2000" dirty="0" smtClean="0">
                <a:latin typeface="+mj-ea"/>
              </a:rPr>
              <a:t>2206</a:t>
            </a:r>
            <a:r>
              <a:rPr lang="ko-KR" altLang="en-US" sz="2000" dirty="0" smtClean="0">
                <a:latin typeface="+mj-ea"/>
              </a:rPr>
              <a:t>개</a:t>
            </a: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3679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060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448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29C0624-84AE-32AE-C6BC-7B98A167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6" y="369214"/>
            <a:ext cx="11500168" cy="2481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41A0278-7676-6F2B-06E6-8B89740A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16" y="3013950"/>
            <a:ext cx="5500702" cy="1162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920852-6991-70A1-12BF-BAC3C4F07A39}"/>
              </a:ext>
            </a:extLst>
          </p:cNvPr>
          <p:cNvSpPr txBox="1"/>
          <p:nvPr/>
        </p:nvSpPr>
        <p:spPr>
          <a:xfrm>
            <a:off x="345916" y="4252087"/>
            <a:ext cx="1150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j-ea"/>
                <a:ea typeface="+mj-ea"/>
              </a:rPr>
              <a:t>wq</a:t>
            </a:r>
            <a:r>
              <a:rPr lang="ko-KR" altLang="en-US" sz="2000" b="1" dirty="0">
                <a:latin typeface="+mj-ea"/>
                <a:ea typeface="+mj-ea"/>
              </a:rPr>
              <a:t>로 저장 후 </a:t>
            </a:r>
            <a:r>
              <a:rPr lang="en-US" altLang="ko-KR" sz="2000" b="1" dirty="0">
                <a:latin typeface="+mj-ea"/>
                <a:ea typeface="+mj-ea"/>
              </a:rPr>
              <a:t>ubuntu reboot(</a:t>
            </a:r>
            <a:r>
              <a:rPr lang="ko-KR" altLang="en-US" sz="2000" b="1" dirty="0">
                <a:latin typeface="+mj-ea"/>
                <a:ea typeface="+mj-ea"/>
              </a:rPr>
              <a:t>재부팅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이후 </a:t>
            </a:r>
            <a:r>
              <a:rPr lang="en-US" altLang="ko-KR" sz="2000" b="1" dirty="0">
                <a:latin typeface="+mj-ea"/>
                <a:ea typeface="+mj-ea"/>
              </a:rPr>
              <a:t>putty </a:t>
            </a:r>
            <a:r>
              <a:rPr lang="ko-KR" altLang="en-US" sz="2000" b="1" dirty="0" err="1">
                <a:latin typeface="+mj-ea"/>
                <a:ea typeface="+mj-ea"/>
              </a:rPr>
              <a:t>재접속</a:t>
            </a:r>
            <a:r>
              <a:rPr lang="ko-KR" altLang="en-US" sz="2000" b="1" dirty="0">
                <a:latin typeface="+mj-ea"/>
                <a:ea typeface="+mj-ea"/>
              </a:rPr>
              <a:t> 할 때 </a:t>
            </a:r>
            <a:r>
              <a:rPr lang="en-US" altLang="ko-KR" sz="2000" b="1" dirty="0">
                <a:latin typeface="+mj-ea"/>
                <a:ea typeface="+mj-ea"/>
              </a:rPr>
              <a:t>login as: </a:t>
            </a:r>
            <a:r>
              <a:rPr lang="ko-KR" altLang="en-US" sz="2000" b="1" dirty="0">
                <a:latin typeface="+mj-ea"/>
                <a:ea typeface="+mj-ea"/>
              </a:rPr>
              <a:t>를 </a:t>
            </a:r>
            <a:r>
              <a:rPr lang="en-US" altLang="ko-KR" sz="2000" b="1" dirty="0">
                <a:latin typeface="+mj-ea"/>
                <a:ea typeface="+mj-ea"/>
              </a:rPr>
              <a:t>root , password:</a:t>
            </a:r>
            <a:r>
              <a:rPr lang="ko-KR" altLang="en-US" sz="2000" b="1" dirty="0">
                <a:latin typeface="+mj-ea"/>
                <a:ea typeface="+mj-ea"/>
              </a:rPr>
              <a:t> 를 설정한 비밀번호를 했을 때 접속이 성공하면 완료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75A39F4-5CB8-5F27-D435-E47F989B2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16" y="5575526"/>
            <a:ext cx="9853581" cy="913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xmlns="" id="{953D67B0-D411-2556-F7DF-D42941E36338}"/>
                  </a:ext>
                </a:extLst>
              </p14:cNvPr>
              <p14:cNvContentPartPr/>
              <p14:nvPr/>
            </p14:nvContentPartPr>
            <p14:xfrm>
              <a:off x="3300938" y="522744"/>
              <a:ext cx="7545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53D67B0-D411-2556-F7DF-D42941E36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6938" y="414744"/>
                <a:ext cx="862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04B292C7-8B2C-A1A5-FD8E-2C8DCF809242}"/>
                  </a:ext>
                </a:extLst>
              </p14:cNvPr>
              <p14:cNvContentPartPr/>
              <p14:nvPr/>
            </p14:nvContentPartPr>
            <p14:xfrm>
              <a:off x="2456018" y="1080744"/>
              <a:ext cx="171000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4B292C7-8B2C-A1A5-FD8E-2C8DCF8092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2378" y="972744"/>
                <a:ext cx="1817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F9746DD7-C287-23D7-8533-372C07CADD4D}"/>
                  </a:ext>
                </a:extLst>
              </p14:cNvPr>
              <p14:cNvContentPartPr/>
              <p14:nvPr/>
            </p14:nvContentPartPr>
            <p14:xfrm>
              <a:off x="3424778" y="1344264"/>
              <a:ext cx="42804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9746DD7-C287-23D7-8533-372C07CADD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0778" y="1236264"/>
                <a:ext cx="535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F7CD7884-B9D2-C1A0-4E40-49FC46DA8E8B}"/>
                  </a:ext>
                </a:extLst>
              </p14:cNvPr>
              <p14:cNvContentPartPr/>
              <p14:nvPr/>
            </p14:nvContentPartPr>
            <p14:xfrm>
              <a:off x="2045618" y="2715864"/>
              <a:ext cx="33667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7CD7884-B9D2-C1A0-4E40-49FC46DA8E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91618" y="2607864"/>
                <a:ext cx="34743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20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E3BD35-443B-BE00-4967-4E79AEB2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3" y="383746"/>
            <a:ext cx="7837336" cy="5237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3645CB9-B0A8-85CE-6ADF-6B44615760D4}"/>
              </a:ext>
            </a:extLst>
          </p:cNvPr>
          <p:cNvSpPr txBox="1"/>
          <p:nvPr/>
        </p:nvSpPr>
        <p:spPr>
          <a:xfrm>
            <a:off x="392847" y="5746584"/>
            <a:ext cx="11406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포트 번호 확인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sz="18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F19AC553-70F6-1CE5-ABAD-8BDB940AA80B}"/>
                  </a:ext>
                </a:extLst>
              </p14:cNvPr>
              <p14:cNvContentPartPr/>
              <p14:nvPr/>
            </p14:nvContentPartPr>
            <p14:xfrm>
              <a:off x="4796378" y="1576464"/>
              <a:ext cx="36144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19AC553-70F6-1CE5-ABAD-8BDB940AA8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2378" y="1468824"/>
                <a:ext cx="469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462485C2-DB19-6A73-1758-4AE8B2D3925E}"/>
                  </a:ext>
                </a:extLst>
              </p14:cNvPr>
              <p14:cNvContentPartPr/>
              <p14:nvPr/>
            </p14:nvContentPartPr>
            <p14:xfrm>
              <a:off x="619658" y="1576464"/>
              <a:ext cx="5799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2485C2-DB19-6A73-1758-4AE8B2D392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658" y="1468824"/>
                <a:ext cx="6876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15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5C07F0-3F52-48FE-C3DD-00612DDB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5" y="1697426"/>
            <a:ext cx="8118563" cy="860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96E874F-BBE8-594E-0AFD-53FDF58AD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8" y="3699656"/>
            <a:ext cx="8118563" cy="784877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xmlns="" id="{8BA76FC5-352D-5FB9-C9C0-DC67F94C710B}"/>
              </a:ext>
            </a:extLst>
          </p:cNvPr>
          <p:cNvSpPr/>
          <p:nvPr/>
        </p:nvSpPr>
        <p:spPr>
          <a:xfrm>
            <a:off x="3854339" y="2848079"/>
            <a:ext cx="568037" cy="6732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278BD7-EBEF-E122-A14A-7FCB093A0E77}"/>
              </a:ext>
            </a:extLst>
          </p:cNvPr>
          <p:cNvSpPr txBox="1"/>
          <p:nvPr/>
        </p:nvSpPr>
        <p:spPr>
          <a:xfrm>
            <a:off x="360418" y="4891986"/>
            <a:ext cx="11500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j-ea"/>
                <a:ea typeface="+mj-ea"/>
              </a:rPr>
              <a:t>wq</a:t>
            </a:r>
            <a:r>
              <a:rPr lang="ko-KR" altLang="en-US" sz="2000" b="1" dirty="0">
                <a:latin typeface="+mj-ea"/>
                <a:ea typeface="+mj-ea"/>
              </a:rPr>
              <a:t>로 저장 후 </a:t>
            </a:r>
            <a:r>
              <a:rPr lang="en-US" altLang="ko-KR" sz="2000" b="1" dirty="0">
                <a:latin typeface="+mj-ea"/>
                <a:ea typeface="+mj-ea"/>
              </a:rPr>
              <a:t>ubuntu reboot(</a:t>
            </a:r>
            <a:r>
              <a:rPr lang="ko-KR" altLang="en-US" sz="2000" b="1" dirty="0">
                <a:latin typeface="+mj-ea"/>
                <a:ea typeface="+mj-ea"/>
              </a:rPr>
              <a:t>재부팅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이후 </a:t>
            </a:r>
            <a:r>
              <a:rPr lang="en-US" altLang="ko-KR" sz="2000" b="1" dirty="0">
                <a:latin typeface="+mj-ea"/>
                <a:ea typeface="+mj-ea"/>
              </a:rPr>
              <a:t>putty </a:t>
            </a:r>
            <a:r>
              <a:rPr lang="ko-KR" altLang="en-US" sz="2000" b="1" dirty="0" err="1">
                <a:latin typeface="+mj-ea"/>
                <a:ea typeface="+mj-ea"/>
              </a:rPr>
              <a:t>재접속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1AA63CF-6F46-96CE-2436-3437965CA368}"/>
              </a:ext>
            </a:extLst>
          </p:cNvPr>
          <p:cNvSpPr txBox="1"/>
          <p:nvPr/>
        </p:nvSpPr>
        <p:spPr>
          <a:xfrm>
            <a:off x="360418" y="439989"/>
            <a:ext cx="11500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ea"/>
                <a:ea typeface="+mj-ea"/>
              </a:rPr>
              <a:t>vi /</a:t>
            </a:r>
            <a:r>
              <a:rPr lang="en-US" altLang="ko-KR" sz="2400" b="1" dirty="0" err="1">
                <a:latin typeface="+mj-ea"/>
                <a:ea typeface="+mj-ea"/>
              </a:rPr>
              <a:t>etc</a:t>
            </a:r>
            <a:r>
              <a:rPr lang="en-US" altLang="ko-KR" sz="2400" b="1" dirty="0">
                <a:latin typeface="+mj-ea"/>
                <a:ea typeface="+mj-ea"/>
              </a:rPr>
              <a:t>/</a:t>
            </a:r>
            <a:r>
              <a:rPr lang="en-US" altLang="ko-KR" sz="2400" b="1" dirty="0" err="1">
                <a:latin typeface="+mj-ea"/>
                <a:ea typeface="+mj-ea"/>
              </a:rPr>
              <a:t>mysql</a:t>
            </a:r>
            <a:r>
              <a:rPr lang="en-US" altLang="ko-KR" sz="2400" b="1" dirty="0">
                <a:latin typeface="+mj-ea"/>
                <a:ea typeface="+mj-ea"/>
              </a:rPr>
              <a:t>/</a:t>
            </a:r>
            <a:r>
              <a:rPr lang="en-US" altLang="ko-KR" sz="2400" b="1" dirty="0" err="1">
                <a:latin typeface="+mj-ea"/>
                <a:ea typeface="+mj-ea"/>
              </a:rPr>
              <a:t>mysql.conf.d</a:t>
            </a:r>
            <a:r>
              <a:rPr lang="en-US" altLang="ko-KR" sz="2400" b="1" dirty="0">
                <a:latin typeface="+mj-ea"/>
                <a:ea typeface="+mj-ea"/>
              </a:rPr>
              <a:t>/</a:t>
            </a:r>
            <a:r>
              <a:rPr lang="en-US" altLang="ko-KR" sz="2400" b="1" dirty="0" err="1">
                <a:latin typeface="+mj-ea"/>
                <a:ea typeface="+mj-ea"/>
              </a:rPr>
              <a:t>mysqld.cnf</a:t>
            </a:r>
            <a:endParaRPr lang="en-US" altLang="ko-KR" sz="2400" b="1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31,32 </a:t>
            </a:r>
            <a:r>
              <a:rPr lang="ko-KR" altLang="en-US" sz="2400" dirty="0">
                <a:latin typeface="+mj-ea"/>
                <a:ea typeface="+mj-ea"/>
              </a:rPr>
              <a:t>행에 주석처리 안된 부분 주석처리 해준다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0000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942A698-511D-48D9-1B99-992618F0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60" y="318654"/>
            <a:ext cx="5845243" cy="62622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90AAE3C-D25E-6A95-0716-050C2065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359" y="318654"/>
            <a:ext cx="4324954" cy="2200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8F6919-BE37-F2E1-CF27-09AE9E500DFC}"/>
              </a:ext>
            </a:extLst>
          </p:cNvPr>
          <p:cNvSpPr txBox="1"/>
          <p:nvPr/>
        </p:nvSpPr>
        <p:spPr>
          <a:xfrm>
            <a:off x="6358270" y="2764465"/>
            <a:ext cx="5473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Manage Connections </a:t>
            </a:r>
            <a:r>
              <a:rPr lang="ko-KR" altLang="en-US" dirty="0"/>
              <a:t>설정 해주기</a:t>
            </a:r>
            <a:endParaRPr lang="en-US" altLang="ko-KR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35134AC0-F92C-4FA5-F285-46AF67F83E99}"/>
              </a:ext>
            </a:extLst>
          </p:cNvPr>
          <p:cNvSpPr/>
          <p:nvPr/>
        </p:nvSpPr>
        <p:spPr>
          <a:xfrm>
            <a:off x="6205203" y="1274164"/>
            <a:ext cx="734089" cy="539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5FC31E90-3A93-A71A-DA69-3059B7F722DF}"/>
                  </a:ext>
                </a:extLst>
              </p14:cNvPr>
              <p14:cNvContentPartPr/>
              <p14:nvPr/>
            </p14:nvContentPartPr>
            <p14:xfrm>
              <a:off x="5214698" y="5311824"/>
              <a:ext cx="61200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FC31E90-3A93-A71A-DA69-3059B7F72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1058" y="5203824"/>
                <a:ext cx="719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5FC8838A-DE19-2B8E-2000-7F51F3DAA57D}"/>
                  </a:ext>
                </a:extLst>
              </p14:cNvPr>
              <p14:cNvContentPartPr/>
              <p14:nvPr/>
            </p14:nvContentPartPr>
            <p14:xfrm>
              <a:off x="8554778" y="1429224"/>
              <a:ext cx="13327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FC8838A-DE19-2B8E-2000-7F51F3DAA5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1138" y="1321584"/>
                <a:ext cx="14403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373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2B3A32A-5C45-7120-8A82-3F14D3AA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8" y="359137"/>
            <a:ext cx="7943423" cy="5316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36CEFEB-F346-0257-ACD3-458EE700C34B}"/>
              </a:ext>
            </a:extLst>
          </p:cNvPr>
          <p:cNvSpPr txBox="1"/>
          <p:nvPr/>
        </p:nvSpPr>
        <p:spPr>
          <a:xfrm>
            <a:off x="8349521" y="359137"/>
            <a:ext cx="34363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Hostname : </a:t>
            </a:r>
            <a:r>
              <a:rPr lang="ko-KR" altLang="en-US" sz="1800" dirty="0">
                <a:latin typeface="+mj-ea"/>
                <a:ea typeface="+mj-ea"/>
              </a:rPr>
              <a:t>내 </a:t>
            </a:r>
            <a:r>
              <a:rPr lang="en-US" altLang="ko-KR" sz="1800" dirty="0">
                <a:latin typeface="+mj-ea"/>
                <a:ea typeface="+mj-ea"/>
              </a:rPr>
              <a:t>IP</a:t>
            </a:r>
            <a:r>
              <a:rPr lang="ko-KR" altLang="en-US" sz="1800" dirty="0">
                <a:latin typeface="+mj-ea"/>
                <a:ea typeface="+mj-ea"/>
              </a:rPr>
              <a:t>주소 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Port : </a:t>
            </a:r>
            <a:r>
              <a:rPr lang="en-US" altLang="ko-KR" sz="1800" dirty="0" err="1">
                <a:latin typeface="+mj-ea"/>
                <a:ea typeface="+mj-ea"/>
              </a:rPr>
              <a:t>mysql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포트포워딩</a:t>
            </a:r>
            <a:r>
              <a:rPr lang="ko-KR" altLang="en-US" dirty="0">
                <a:latin typeface="+mj-ea"/>
                <a:ea typeface="+mj-ea"/>
              </a:rPr>
              <a:t> 번호 </a:t>
            </a:r>
            <a:r>
              <a:rPr lang="en-US" altLang="ko-KR" dirty="0">
                <a:latin typeface="+mj-ea"/>
                <a:ea typeface="+mj-ea"/>
              </a:rPr>
              <a:t>3307 </a:t>
            </a:r>
            <a:r>
              <a:rPr lang="ko-KR" altLang="en-US" dirty="0">
                <a:latin typeface="+mj-ea"/>
                <a:ea typeface="+mj-ea"/>
              </a:rPr>
              <a:t>연결 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Username : </a:t>
            </a:r>
            <a:r>
              <a:rPr lang="en-US" altLang="ko-KR" dirty="0">
                <a:latin typeface="+mj-ea"/>
                <a:ea typeface="+mj-ea"/>
              </a:rPr>
              <a:t>root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Password : </a:t>
            </a:r>
            <a:r>
              <a:rPr lang="ko-KR" altLang="en-US" dirty="0">
                <a:latin typeface="+mj-ea"/>
                <a:ea typeface="+mj-ea"/>
              </a:rPr>
              <a:t>내가 설정한 비밀번호 입력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Test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Connection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</a:t>
            </a:r>
          </a:p>
          <a:p>
            <a:r>
              <a:rPr lang="ko-KR" altLang="en-US" sz="1800" dirty="0">
                <a:latin typeface="+mj-ea"/>
                <a:ea typeface="+mj-ea"/>
              </a:rPr>
              <a:t>내가 입력한 정보들로 제대로 연결이 되는지 테스트 해본다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398013E6-EDD8-F6E5-2919-85E58AD2A16E}"/>
                  </a:ext>
                </a:extLst>
              </p14:cNvPr>
              <p14:cNvContentPartPr/>
              <p14:nvPr/>
            </p14:nvContentPartPr>
            <p14:xfrm>
              <a:off x="2781458" y="1987224"/>
              <a:ext cx="37908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98013E6-EDD8-F6E5-2919-85E58AD2A1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7818" y="1879584"/>
                <a:ext cx="486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F76285D0-C101-2C21-28B4-2ECF57E3C85F}"/>
                  </a:ext>
                </a:extLst>
              </p14:cNvPr>
              <p14:cNvContentPartPr/>
              <p14:nvPr/>
            </p14:nvContentPartPr>
            <p14:xfrm>
              <a:off x="4726538" y="1987224"/>
              <a:ext cx="10800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76285D0-C101-2C21-28B4-2ECF57E3C8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2898" y="1879584"/>
                <a:ext cx="215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F737E108-5FAC-41BF-BA66-F80EE5EB41F3}"/>
                  </a:ext>
                </a:extLst>
              </p14:cNvPr>
              <p14:cNvContentPartPr/>
              <p14:nvPr/>
            </p14:nvContentPartPr>
            <p14:xfrm>
              <a:off x="2781458" y="2343624"/>
              <a:ext cx="37188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737E108-5FAC-41BF-BA66-F80EE5EB41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7818" y="2235984"/>
                <a:ext cx="479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E6196B0E-B54E-4ADA-DEE7-6C6639662A88}"/>
                  </a:ext>
                </a:extLst>
              </p14:cNvPr>
              <p14:cNvContentPartPr/>
              <p14:nvPr/>
            </p14:nvContentPartPr>
            <p14:xfrm>
              <a:off x="3417218" y="2684544"/>
              <a:ext cx="7671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6196B0E-B54E-4ADA-DEE7-6C6639662A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3218" y="2576904"/>
                <a:ext cx="874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CD8EEFF0-F1FA-A071-BCBE-274FA0485D7A}"/>
                  </a:ext>
                </a:extLst>
              </p14:cNvPr>
              <p14:cNvContentPartPr/>
              <p14:nvPr/>
            </p14:nvContentPartPr>
            <p14:xfrm>
              <a:off x="6516818" y="5474544"/>
              <a:ext cx="9763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D8EEFF0-F1FA-A071-BCBE-274FA0485D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2818" y="5366544"/>
                <a:ext cx="10839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95738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기본</Template>
  <TotalTime>4779</TotalTime>
  <Words>844</Words>
  <Application>Microsoft Office PowerPoint</Application>
  <PresentationFormat>와이드스크린</PresentationFormat>
  <Paragraphs>169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Söhne</vt:lpstr>
      <vt:lpstr>맑은 고딕</vt:lpstr>
      <vt:lpstr>Arial</vt:lpstr>
      <vt:lpstr>Corbel</vt:lpstr>
      <vt:lpstr>기본</vt:lpstr>
      <vt:lpstr>데이터베이스 2강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베이스 1강 </dc:title>
  <dc:creator>노을</dc:creator>
  <cp:lastModifiedBy>노을</cp:lastModifiedBy>
  <cp:revision>192</cp:revision>
  <dcterms:created xsi:type="dcterms:W3CDTF">2023-03-20T00:01:30Z</dcterms:created>
  <dcterms:modified xsi:type="dcterms:W3CDTF">2023-05-12T03:57:22Z</dcterms:modified>
</cp:coreProperties>
</file>